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33"/>
  </p:notesMasterIdLst>
  <p:sldIdLst>
    <p:sldId id="256" r:id="rId5"/>
    <p:sldId id="257" r:id="rId6"/>
    <p:sldId id="284" r:id="rId7"/>
    <p:sldId id="258" r:id="rId8"/>
    <p:sldId id="259" r:id="rId9"/>
    <p:sldId id="260" r:id="rId10"/>
    <p:sldId id="286" r:id="rId11"/>
    <p:sldId id="261" r:id="rId12"/>
    <p:sldId id="262" r:id="rId13"/>
    <p:sldId id="263" r:id="rId14"/>
    <p:sldId id="264" r:id="rId15"/>
    <p:sldId id="265" r:id="rId16"/>
    <p:sldId id="266" r:id="rId17"/>
    <p:sldId id="267" r:id="rId18"/>
    <p:sldId id="269" r:id="rId19"/>
    <p:sldId id="270" r:id="rId20"/>
    <p:sldId id="271" r:id="rId21"/>
    <p:sldId id="272" r:id="rId22"/>
    <p:sldId id="274" r:id="rId23"/>
    <p:sldId id="275" r:id="rId24"/>
    <p:sldId id="276" r:id="rId25"/>
    <p:sldId id="277" r:id="rId26"/>
    <p:sldId id="278" r:id="rId27"/>
    <p:sldId id="279" r:id="rId28"/>
    <p:sldId id="280" r:id="rId29"/>
    <p:sldId id="281" r:id="rId30"/>
    <p:sldId id="282" r:id="rId31"/>
    <p:sldId id="283" r:id="rId32"/>
  </p:sldIdLst>
  <p:sldSz cx="9144000" cy="5143500" type="screen16x9"/>
  <p:notesSz cx="6858000" cy="9144000"/>
  <p:embeddedFontLst>
    <p:embeddedFont>
      <p:font typeface="Lato" panose="020B060402020202020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77">
          <p15:clr>
            <a:srgbClr val="A4A3A4"/>
          </p15:clr>
        </p15:guide>
        <p15:guide id="2" pos="292">
          <p15:clr>
            <a:srgbClr val="A4A3A4"/>
          </p15:clr>
        </p15:guide>
        <p15:guide id="3" pos="547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1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50083-A895-D894-0003-203901490A28}" v="4" dt="2022-04-28T16:36:37.352"/>
    <p1510:client id="{1923C29F-4071-B000-EDC0-82F9412821E3}" v="3856" dt="2021-04-26T22:01:06.406"/>
    <p1510:client id="{2190C625-2E65-47C7-FD12-E4A07D66F367}" v="215" dt="2022-04-26T20:36:49.056"/>
    <p1510:client id="{8DE41541-1DBB-012A-B0BB-40AD1D82FFBF}" v="385" dt="2021-04-22T16:26:10.881"/>
    <p1510:client id="{93A8DBC0-9453-AA4E-5471-3D431B388992}" v="35" dt="2021-05-21T19:57:42.440"/>
    <p1510:client id="{9563C93D-FB09-27CD-DDFC-FD2C6F135C6E}" v="1054" dt="2021-04-27T00:00:38.282"/>
    <p1510:client id="{A081DB26-9B7D-2A45-B77B-92C752A38E77}" v="2150" dt="2021-04-30T23:31:06.574"/>
    <p1510:client id="{AB259FB7-74EB-6E90-589E-34E2F9E52DAB}" v="1157" dt="2022-04-28T17:23:58.922"/>
    <p1510:client id="{C57C4C3D-B280-41EE-FB8E-BF7006DEA554}" v="1" dt="2022-04-26T18:37:53.070"/>
  </p1510:revLst>
</p1510:revInfo>
</file>

<file path=ppt/tableStyles.xml><?xml version="1.0" encoding="utf-8"?>
<a:tblStyleLst xmlns:a="http://schemas.openxmlformats.org/drawingml/2006/main" def="{4AEECB8E-0D09-4BE4-9803-895421F83BF0}">
  <a:tblStyle styleId="{4AEECB8E-0D09-4BE4-9803-895421F83BF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577"/>
        <p:guide pos="292"/>
        <p:guide pos="5472"/>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font" Target="fonts/font1.fntdata"/><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font" Target="fonts/font4.fntdata"/><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3.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font" Target="fonts/font2.fntdata"/><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field Academic Advising" userId="S::aad@linfield.edu::79de6030-62da-452a-92b2-0654b75aa01f" providerId="AD" clId="Web-{AB259FB7-74EB-6E90-589E-34E2F9E52DAB}"/>
    <pc:docChg chg="modSld">
      <pc:chgData name="Linfield Academic Advising" userId="S::aad@linfield.edu::79de6030-62da-452a-92b2-0654b75aa01f" providerId="AD" clId="Web-{AB259FB7-74EB-6E90-589E-34E2F9E52DAB}" dt="2022-04-28T17:23:52.282" v="351"/>
      <pc:docMkLst>
        <pc:docMk/>
      </pc:docMkLst>
      <pc:sldChg chg="modSp">
        <pc:chgData name="Linfield Academic Advising" userId="S::aad@linfield.edu::79de6030-62da-452a-92b2-0654b75aa01f" providerId="AD" clId="Web-{AB259FB7-74EB-6E90-589E-34E2F9E52DAB}" dt="2022-04-28T17:01:34.765" v="23"/>
        <pc:sldMkLst>
          <pc:docMk/>
          <pc:sldMk cId="0" sldId="258"/>
        </pc:sldMkLst>
        <pc:graphicFrameChg chg="mod modGraphic">
          <ac:chgData name="Linfield Academic Advising" userId="S::aad@linfield.edu::79de6030-62da-452a-92b2-0654b75aa01f" providerId="AD" clId="Web-{AB259FB7-74EB-6E90-589E-34E2F9E52DAB}" dt="2022-04-28T17:01:34.765" v="23"/>
          <ac:graphicFrameMkLst>
            <pc:docMk/>
            <pc:sldMk cId="0" sldId="258"/>
            <ac:graphicFrameMk id="69" creationId="{00000000-0000-0000-0000-000000000000}"/>
          </ac:graphicFrameMkLst>
        </pc:graphicFrameChg>
      </pc:sldChg>
      <pc:sldChg chg="modSp">
        <pc:chgData name="Linfield Academic Advising" userId="S::aad@linfield.edu::79de6030-62da-452a-92b2-0654b75aa01f" providerId="AD" clId="Web-{AB259FB7-74EB-6E90-589E-34E2F9E52DAB}" dt="2022-04-28T17:03:52.404" v="31"/>
        <pc:sldMkLst>
          <pc:docMk/>
          <pc:sldMk cId="0" sldId="259"/>
        </pc:sldMkLst>
        <pc:graphicFrameChg chg="mod modGraphic">
          <ac:chgData name="Linfield Academic Advising" userId="S::aad@linfield.edu::79de6030-62da-452a-92b2-0654b75aa01f" providerId="AD" clId="Web-{AB259FB7-74EB-6E90-589E-34E2F9E52DAB}" dt="2022-04-28T17:03:52.404" v="31"/>
          <ac:graphicFrameMkLst>
            <pc:docMk/>
            <pc:sldMk cId="0" sldId="259"/>
            <ac:graphicFrameMk id="80" creationId="{00000000-0000-0000-0000-000000000000}"/>
          </ac:graphicFrameMkLst>
        </pc:graphicFrameChg>
      </pc:sldChg>
      <pc:sldChg chg="modSp">
        <pc:chgData name="Linfield Academic Advising" userId="S::aad@linfield.edu::79de6030-62da-452a-92b2-0654b75aa01f" providerId="AD" clId="Web-{AB259FB7-74EB-6E90-589E-34E2F9E52DAB}" dt="2022-04-28T17:04:40.357" v="49"/>
        <pc:sldMkLst>
          <pc:docMk/>
          <pc:sldMk cId="0" sldId="260"/>
        </pc:sldMkLst>
        <pc:graphicFrameChg chg="mod modGraphic">
          <ac:chgData name="Linfield Academic Advising" userId="S::aad@linfield.edu::79de6030-62da-452a-92b2-0654b75aa01f" providerId="AD" clId="Web-{AB259FB7-74EB-6E90-589E-34E2F9E52DAB}" dt="2022-04-28T17:04:40.357" v="49"/>
          <ac:graphicFrameMkLst>
            <pc:docMk/>
            <pc:sldMk cId="0" sldId="260"/>
            <ac:graphicFrameMk id="92" creationId="{00000000-0000-0000-0000-000000000000}"/>
          </ac:graphicFrameMkLst>
        </pc:graphicFrameChg>
      </pc:sldChg>
      <pc:sldChg chg="modSp">
        <pc:chgData name="Linfield Academic Advising" userId="S::aad@linfield.edu::79de6030-62da-452a-92b2-0654b75aa01f" providerId="AD" clId="Web-{AB259FB7-74EB-6E90-589E-34E2F9E52DAB}" dt="2022-04-28T17:08:31.792" v="93"/>
        <pc:sldMkLst>
          <pc:docMk/>
          <pc:sldMk cId="0" sldId="261"/>
        </pc:sldMkLst>
        <pc:graphicFrameChg chg="mod modGraphic">
          <ac:chgData name="Linfield Academic Advising" userId="S::aad@linfield.edu::79de6030-62da-452a-92b2-0654b75aa01f" providerId="AD" clId="Web-{AB259FB7-74EB-6E90-589E-34E2F9E52DAB}" dt="2022-04-28T17:08:31.792" v="93"/>
          <ac:graphicFrameMkLst>
            <pc:docMk/>
            <pc:sldMk cId="0" sldId="261"/>
            <ac:graphicFrameMk id="99" creationId="{00000000-0000-0000-0000-000000000000}"/>
          </ac:graphicFrameMkLst>
        </pc:graphicFrameChg>
      </pc:sldChg>
      <pc:sldChg chg="modSp">
        <pc:chgData name="Linfield Academic Advising" userId="S::aad@linfield.edu::79de6030-62da-452a-92b2-0654b75aa01f" providerId="AD" clId="Web-{AB259FB7-74EB-6E90-589E-34E2F9E52DAB}" dt="2022-04-28T17:09:03.541" v="99"/>
        <pc:sldMkLst>
          <pc:docMk/>
          <pc:sldMk cId="0" sldId="262"/>
        </pc:sldMkLst>
        <pc:graphicFrameChg chg="mod modGraphic">
          <ac:chgData name="Linfield Academic Advising" userId="S::aad@linfield.edu::79de6030-62da-452a-92b2-0654b75aa01f" providerId="AD" clId="Web-{AB259FB7-74EB-6E90-589E-34E2F9E52DAB}" dt="2022-04-28T17:09:03.541" v="99"/>
          <ac:graphicFrameMkLst>
            <pc:docMk/>
            <pc:sldMk cId="0" sldId="262"/>
            <ac:graphicFrameMk id="109" creationId="{00000000-0000-0000-0000-000000000000}"/>
          </ac:graphicFrameMkLst>
        </pc:graphicFrameChg>
      </pc:sldChg>
      <pc:sldChg chg="modSp">
        <pc:chgData name="Linfield Academic Advising" userId="S::aad@linfield.edu::79de6030-62da-452a-92b2-0654b75aa01f" providerId="AD" clId="Web-{AB259FB7-74EB-6E90-589E-34E2F9E52DAB}" dt="2022-04-28T17:09:45.197" v="109"/>
        <pc:sldMkLst>
          <pc:docMk/>
          <pc:sldMk cId="0" sldId="263"/>
        </pc:sldMkLst>
        <pc:graphicFrameChg chg="mod modGraphic">
          <ac:chgData name="Linfield Academic Advising" userId="S::aad@linfield.edu::79de6030-62da-452a-92b2-0654b75aa01f" providerId="AD" clId="Web-{AB259FB7-74EB-6E90-589E-34E2F9E52DAB}" dt="2022-04-28T17:09:45.197" v="109"/>
          <ac:graphicFrameMkLst>
            <pc:docMk/>
            <pc:sldMk cId="0" sldId="263"/>
            <ac:graphicFrameMk id="120" creationId="{00000000-0000-0000-0000-000000000000}"/>
          </ac:graphicFrameMkLst>
        </pc:graphicFrameChg>
      </pc:sldChg>
      <pc:sldChg chg="modSp">
        <pc:chgData name="Linfield Academic Advising" userId="S::aad@linfield.edu::79de6030-62da-452a-92b2-0654b75aa01f" providerId="AD" clId="Web-{AB259FB7-74EB-6E90-589E-34E2F9E52DAB}" dt="2022-04-28T17:10:32.884" v="121"/>
        <pc:sldMkLst>
          <pc:docMk/>
          <pc:sldMk cId="0" sldId="264"/>
        </pc:sldMkLst>
        <pc:graphicFrameChg chg="mod modGraphic">
          <ac:chgData name="Linfield Academic Advising" userId="S::aad@linfield.edu::79de6030-62da-452a-92b2-0654b75aa01f" providerId="AD" clId="Web-{AB259FB7-74EB-6E90-589E-34E2F9E52DAB}" dt="2022-04-28T17:10:32.884" v="121"/>
          <ac:graphicFrameMkLst>
            <pc:docMk/>
            <pc:sldMk cId="0" sldId="264"/>
            <ac:graphicFrameMk id="129" creationId="{00000000-0000-0000-0000-000000000000}"/>
          </ac:graphicFrameMkLst>
        </pc:graphicFrameChg>
      </pc:sldChg>
      <pc:sldChg chg="modSp">
        <pc:chgData name="Linfield Academic Advising" userId="S::aad@linfield.edu::79de6030-62da-452a-92b2-0654b75aa01f" providerId="AD" clId="Web-{AB259FB7-74EB-6E90-589E-34E2F9E52DAB}" dt="2022-04-28T17:11:19.774" v="135"/>
        <pc:sldMkLst>
          <pc:docMk/>
          <pc:sldMk cId="0" sldId="265"/>
        </pc:sldMkLst>
        <pc:graphicFrameChg chg="mod modGraphic">
          <ac:chgData name="Linfield Academic Advising" userId="S::aad@linfield.edu::79de6030-62da-452a-92b2-0654b75aa01f" providerId="AD" clId="Web-{AB259FB7-74EB-6E90-589E-34E2F9E52DAB}" dt="2022-04-28T17:11:19.774" v="135"/>
          <ac:graphicFrameMkLst>
            <pc:docMk/>
            <pc:sldMk cId="0" sldId="265"/>
            <ac:graphicFrameMk id="139" creationId="{00000000-0000-0000-0000-000000000000}"/>
          </ac:graphicFrameMkLst>
        </pc:graphicFrameChg>
      </pc:sldChg>
      <pc:sldChg chg="modSp">
        <pc:chgData name="Linfield Academic Advising" userId="S::aad@linfield.edu::79de6030-62da-452a-92b2-0654b75aa01f" providerId="AD" clId="Web-{AB259FB7-74EB-6E90-589E-34E2F9E52DAB}" dt="2022-04-28T17:20:50.081" v="285"/>
        <pc:sldMkLst>
          <pc:docMk/>
          <pc:sldMk cId="0" sldId="266"/>
        </pc:sldMkLst>
        <pc:graphicFrameChg chg="mod modGraphic">
          <ac:chgData name="Linfield Academic Advising" userId="S::aad@linfield.edu::79de6030-62da-452a-92b2-0654b75aa01f" providerId="AD" clId="Web-{AB259FB7-74EB-6E90-589E-34E2F9E52DAB}" dt="2022-04-28T17:20:50.081" v="285"/>
          <ac:graphicFrameMkLst>
            <pc:docMk/>
            <pc:sldMk cId="0" sldId="266"/>
            <ac:graphicFrameMk id="149" creationId="{00000000-0000-0000-0000-000000000000}"/>
          </ac:graphicFrameMkLst>
        </pc:graphicFrameChg>
      </pc:sldChg>
      <pc:sldChg chg="modSp">
        <pc:chgData name="Linfield Academic Advising" userId="S::aad@linfield.edu::79de6030-62da-452a-92b2-0654b75aa01f" providerId="AD" clId="Web-{AB259FB7-74EB-6E90-589E-34E2F9E52DAB}" dt="2022-04-28T17:21:04.471" v="289"/>
        <pc:sldMkLst>
          <pc:docMk/>
          <pc:sldMk cId="0" sldId="267"/>
        </pc:sldMkLst>
        <pc:graphicFrameChg chg="mod modGraphic">
          <ac:chgData name="Linfield Academic Advising" userId="S::aad@linfield.edu::79de6030-62da-452a-92b2-0654b75aa01f" providerId="AD" clId="Web-{AB259FB7-74EB-6E90-589E-34E2F9E52DAB}" dt="2022-04-28T17:21:04.471" v="289"/>
          <ac:graphicFrameMkLst>
            <pc:docMk/>
            <pc:sldMk cId="0" sldId="267"/>
            <ac:graphicFrameMk id="159" creationId="{00000000-0000-0000-0000-000000000000}"/>
          </ac:graphicFrameMkLst>
        </pc:graphicFrameChg>
      </pc:sldChg>
      <pc:sldChg chg="modSp">
        <pc:chgData name="Linfield Academic Advising" userId="S::aad@linfield.edu::79de6030-62da-452a-92b2-0654b75aa01f" providerId="AD" clId="Web-{AB259FB7-74EB-6E90-589E-34E2F9E52DAB}" dt="2022-04-28T17:21:19.299" v="293"/>
        <pc:sldMkLst>
          <pc:docMk/>
          <pc:sldMk cId="0" sldId="269"/>
        </pc:sldMkLst>
        <pc:graphicFrameChg chg="mod modGraphic">
          <ac:chgData name="Linfield Academic Advising" userId="S::aad@linfield.edu::79de6030-62da-452a-92b2-0654b75aa01f" providerId="AD" clId="Web-{AB259FB7-74EB-6E90-589E-34E2F9E52DAB}" dt="2022-04-28T17:21:19.299" v="293"/>
          <ac:graphicFrameMkLst>
            <pc:docMk/>
            <pc:sldMk cId="0" sldId="269"/>
            <ac:graphicFrameMk id="180" creationId="{00000000-0000-0000-0000-000000000000}"/>
          </ac:graphicFrameMkLst>
        </pc:graphicFrameChg>
      </pc:sldChg>
      <pc:sldChg chg="modSp">
        <pc:chgData name="Linfield Academic Advising" userId="S::aad@linfield.edu::79de6030-62da-452a-92b2-0654b75aa01f" providerId="AD" clId="Web-{AB259FB7-74EB-6E90-589E-34E2F9E52DAB}" dt="2022-04-28T17:21:38.689" v="299"/>
        <pc:sldMkLst>
          <pc:docMk/>
          <pc:sldMk cId="0" sldId="270"/>
        </pc:sldMkLst>
        <pc:graphicFrameChg chg="mod modGraphic">
          <ac:chgData name="Linfield Academic Advising" userId="S::aad@linfield.edu::79de6030-62da-452a-92b2-0654b75aa01f" providerId="AD" clId="Web-{AB259FB7-74EB-6E90-589E-34E2F9E52DAB}" dt="2022-04-28T17:21:38.689" v="299"/>
          <ac:graphicFrameMkLst>
            <pc:docMk/>
            <pc:sldMk cId="0" sldId="270"/>
            <ac:graphicFrameMk id="191" creationId="{00000000-0000-0000-0000-000000000000}"/>
          </ac:graphicFrameMkLst>
        </pc:graphicFrameChg>
      </pc:sldChg>
      <pc:sldChg chg="modSp">
        <pc:chgData name="Linfield Academic Advising" userId="S::aad@linfield.edu::79de6030-62da-452a-92b2-0654b75aa01f" providerId="AD" clId="Web-{AB259FB7-74EB-6E90-589E-34E2F9E52DAB}" dt="2022-04-28T17:21:49.205" v="303"/>
        <pc:sldMkLst>
          <pc:docMk/>
          <pc:sldMk cId="0" sldId="271"/>
        </pc:sldMkLst>
        <pc:graphicFrameChg chg="mod modGraphic">
          <ac:chgData name="Linfield Academic Advising" userId="S::aad@linfield.edu::79de6030-62da-452a-92b2-0654b75aa01f" providerId="AD" clId="Web-{AB259FB7-74EB-6E90-589E-34E2F9E52DAB}" dt="2022-04-28T17:21:49.205" v="303"/>
          <ac:graphicFrameMkLst>
            <pc:docMk/>
            <pc:sldMk cId="0" sldId="271"/>
            <ac:graphicFrameMk id="201" creationId="{00000000-0000-0000-0000-000000000000}"/>
          </ac:graphicFrameMkLst>
        </pc:graphicFrameChg>
      </pc:sldChg>
      <pc:sldChg chg="modSp">
        <pc:chgData name="Linfield Academic Advising" userId="S::aad@linfield.edu::79de6030-62da-452a-92b2-0654b75aa01f" providerId="AD" clId="Web-{AB259FB7-74EB-6E90-589E-34E2F9E52DAB}" dt="2022-04-28T17:21:59.564" v="307"/>
        <pc:sldMkLst>
          <pc:docMk/>
          <pc:sldMk cId="0" sldId="272"/>
        </pc:sldMkLst>
        <pc:graphicFrameChg chg="mod modGraphic">
          <ac:chgData name="Linfield Academic Advising" userId="S::aad@linfield.edu::79de6030-62da-452a-92b2-0654b75aa01f" providerId="AD" clId="Web-{AB259FB7-74EB-6E90-589E-34E2F9E52DAB}" dt="2022-04-28T17:21:59.564" v="307"/>
          <ac:graphicFrameMkLst>
            <pc:docMk/>
            <pc:sldMk cId="0" sldId="272"/>
            <ac:graphicFrameMk id="211" creationId="{00000000-0000-0000-0000-000000000000}"/>
          </ac:graphicFrameMkLst>
        </pc:graphicFrameChg>
      </pc:sldChg>
      <pc:sldChg chg="modSp">
        <pc:chgData name="Linfield Academic Advising" userId="S::aad@linfield.edu::79de6030-62da-452a-92b2-0654b75aa01f" providerId="AD" clId="Web-{AB259FB7-74EB-6E90-589E-34E2F9E52DAB}" dt="2022-04-28T17:22:13.173" v="313"/>
        <pc:sldMkLst>
          <pc:docMk/>
          <pc:sldMk cId="0" sldId="274"/>
        </pc:sldMkLst>
        <pc:graphicFrameChg chg="mod modGraphic">
          <ac:chgData name="Linfield Academic Advising" userId="S::aad@linfield.edu::79de6030-62da-452a-92b2-0654b75aa01f" providerId="AD" clId="Web-{AB259FB7-74EB-6E90-589E-34E2F9E52DAB}" dt="2022-04-28T17:22:13.173" v="313"/>
          <ac:graphicFrameMkLst>
            <pc:docMk/>
            <pc:sldMk cId="0" sldId="274"/>
            <ac:graphicFrameMk id="231" creationId="{00000000-0000-0000-0000-000000000000}"/>
          </ac:graphicFrameMkLst>
        </pc:graphicFrameChg>
      </pc:sldChg>
      <pc:sldChg chg="modSp">
        <pc:chgData name="Linfield Academic Advising" userId="S::aad@linfield.edu::79de6030-62da-452a-92b2-0654b75aa01f" providerId="AD" clId="Web-{AB259FB7-74EB-6E90-589E-34E2F9E52DAB}" dt="2022-04-28T17:22:24.470" v="317"/>
        <pc:sldMkLst>
          <pc:docMk/>
          <pc:sldMk cId="0" sldId="275"/>
        </pc:sldMkLst>
        <pc:graphicFrameChg chg="mod modGraphic">
          <ac:chgData name="Linfield Academic Advising" userId="S::aad@linfield.edu::79de6030-62da-452a-92b2-0654b75aa01f" providerId="AD" clId="Web-{AB259FB7-74EB-6E90-589E-34E2F9E52DAB}" dt="2022-04-28T17:22:24.470" v="317"/>
          <ac:graphicFrameMkLst>
            <pc:docMk/>
            <pc:sldMk cId="0" sldId="275"/>
            <ac:graphicFrameMk id="241" creationId="{00000000-0000-0000-0000-000000000000}"/>
          </ac:graphicFrameMkLst>
        </pc:graphicFrameChg>
      </pc:sldChg>
      <pc:sldChg chg="modSp">
        <pc:chgData name="Linfield Academic Advising" userId="S::aad@linfield.edu::79de6030-62da-452a-92b2-0654b75aa01f" providerId="AD" clId="Web-{AB259FB7-74EB-6E90-589E-34E2F9E52DAB}" dt="2022-04-28T17:22:34.751" v="321"/>
        <pc:sldMkLst>
          <pc:docMk/>
          <pc:sldMk cId="0" sldId="276"/>
        </pc:sldMkLst>
        <pc:graphicFrameChg chg="mod modGraphic">
          <ac:chgData name="Linfield Academic Advising" userId="S::aad@linfield.edu::79de6030-62da-452a-92b2-0654b75aa01f" providerId="AD" clId="Web-{AB259FB7-74EB-6E90-589E-34E2F9E52DAB}" dt="2022-04-28T17:22:34.751" v="321"/>
          <ac:graphicFrameMkLst>
            <pc:docMk/>
            <pc:sldMk cId="0" sldId="276"/>
            <ac:graphicFrameMk id="251" creationId="{00000000-0000-0000-0000-000000000000}"/>
          </ac:graphicFrameMkLst>
        </pc:graphicFrameChg>
      </pc:sldChg>
      <pc:sldChg chg="modSp">
        <pc:chgData name="Linfield Academic Advising" userId="S::aad@linfield.edu::79de6030-62da-452a-92b2-0654b75aa01f" providerId="AD" clId="Web-{AB259FB7-74EB-6E90-589E-34E2F9E52DAB}" dt="2022-04-28T17:22:44.361" v="325"/>
        <pc:sldMkLst>
          <pc:docMk/>
          <pc:sldMk cId="0" sldId="277"/>
        </pc:sldMkLst>
        <pc:graphicFrameChg chg="mod modGraphic">
          <ac:chgData name="Linfield Academic Advising" userId="S::aad@linfield.edu::79de6030-62da-452a-92b2-0654b75aa01f" providerId="AD" clId="Web-{AB259FB7-74EB-6E90-589E-34E2F9E52DAB}" dt="2022-04-28T17:22:44.361" v="325"/>
          <ac:graphicFrameMkLst>
            <pc:docMk/>
            <pc:sldMk cId="0" sldId="277"/>
            <ac:graphicFrameMk id="262" creationId="{00000000-0000-0000-0000-000000000000}"/>
          </ac:graphicFrameMkLst>
        </pc:graphicFrameChg>
      </pc:sldChg>
      <pc:sldChg chg="modSp">
        <pc:chgData name="Linfield Academic Advising" userId="S::aad@linfield.edu::79de6030-62da-452a-92b2-0654b75aa01f" providerId="AD" clId="Web-{AB259FB7-74EB-6E90-589E-34E2F9E52DAB}" dt="2022-04-28T17:22:55.220" v="329"/>
        <pc:sldMkLst>
          <pc:docMk/>
          <pc:sldMk cId="0" sldId="278"/>
        </pc:sldMkLst>
        <pc:graphicFrameChg chg="mod modGraphic">
          <ac:chgData name="Linfield Academic Advising" userId="S::aad@linfield.edu::79de6030-62da-452a-92b2-0654b75aa01f" providerId="AD" clId="Web-{AB259FB7-74EB-6E90-589E-34E2F9E52DAB}" dt="2022-04-28T17:22:55.220" v="329"/>
          <ac:graphicFrameMkLst>
            <pc:docMk/>
            <pc:sldMk cId="0" sldId="278"/>
            <ac:graphicFrameMk id="271" creationId="{00000000-0000-0000-0000-000000000000}"/>
          </ac:graphicFrameMkLst>
        </pc:graphicFrameChg>
      </pc:sldChg>
      <pc:sldChg chg="modSp">
        <pc:chgData name="Linfield Academic Advising" userId="S::aad@linfield.edu::79de6030-62da-452a-92b2-0654b75aa01f" providerId="AD" clId="Web-{AB259FB7-74EB-6E90-589E-34E2F9E52DAB}" dt="2022-04-28T17:23:13.532" v="333"/>
        <pc:sldMkLst>
          <pc:docMk/>
          <pc:sldMk cId="0" sldId="279"/>
        </pc:sldMkLst>
        <pc:graphicFrameChg chg="mod modGraphic">
          <ac:chgData name="Linfield Academic Advising" userId="S::aad@linfield.edu::79de6030-62da-452a-92b2-0654b75aa01f" providerId="AD" clId="Web-{AB259FB7-74EB-6E90-589E-34E2F9E52DAB}" dt="2022-04-28T17:23:13.532" v="333"/>
          <ac:graphicFrameMkLst>
            <pc:docMk/>
            <pc:sldMk cId="0" sldId="279"/>
            <ac:graphicFrameMk id="281" creationId="{00000000-0000-0000-0000-000000000000}"/>
          </ac:graphicFrameMkLst>
        </pc:graphicFrameChg>
      </pc:sldChg>
      <pc:sldChg chg="modSp">
        <pc:chgData name="Linfield Academic Advising" userId="S::aad@linfield.edu::79de6030-62da-452a-92b2-0654b75aa01f" providerId="AD" clId="Web-{AB259FB7-74EB-6E90-589E-34E2F9E52DAB}" dt="2022-04-28T17:23:22.470" v="337"/>
        <pc:sldMkLst>
          <pc:docMk/>
          <pc:sldMk cId="0" sldId="280"/>
        </pc:sldMkLst>
        <pc:graphicFrameChg chg="mod modGraphic">
          <ac:chgData name="Linfield Academic Advising" userId="S::aad@linfield.edu::79de6030-62da-452a-92b2-0654b75aa01f" providerId="AD" clId="Web-{AB259FB7-74EB-6E90-589E-34E2F9E52DAB}" dt="2022-04-28T17:23:22.470" v="337"/>
          <ac:graphicFrameMkLst>
            <pc:docMk/>
            <pc:sldMk cId="0" sldId="280"/>
            <ac:graphicFrameMk id="291" creationId="{00000000-0000-0000-0000-000000000000}"/>
          </ac:graphicFrameMkLst>
        </pc:graphicFrameChg>
      </pc:sldChg>
      <pc:sldChg chg="modSp">
        <pc:chgData name="Linfield Academic Advising" userId="S::aad@linfield.edu::79de6030-62da-452a-92b2-0654b75aa01f" providerId="AD" clId="Web-{AB259FB7-74EB-6E90-589E-34E2F9E52DAB}" dt="2022-04-28T17:23:32.110" v="343"/>
        <pc:sldMkLst>
          <pc:docMk/>
          <pc:sldMk cId="0" sldId="281"/>
        </pc:sldMkLst>
        <pc:graphicFrameChg chg="mod modGraphic">
          <ac:chgData name="Linfield Academic Advising" userId="S::aad@linfield.edu::79de6030-62da-452a-92b2-0654b75aa01f" providerId="AD" clId="Web-{AB259FB7-74EB-6E90-589E-34E2F9E52DAB}" dt="2022-04-28T17:23:32.110" v="343"/>
          <ac:graphicFrameMkLst>
            <pc:docMk/>
            <pc:sldMk cId="0" sldId="281"/>
            <ac:graphicFrameMk id="301" creationId="{00000000-0000-0000-0000-000000000000}"/>
          </ac:graphicFrameMkLst>
        </pc:graphicFrameChg>
      </pc:sldChg>
      <pc:sldChg chg="modSp">
        <pc:chgData name="Linfield Academic Advising" userId="S::aad@linfield.edu::79de6030-62da-452a-92b2-0654b75aa01f" providerId="AD" clId="Web-{AB259FB7-74EB-6E90-589E-34E2F9E52DAB}" dt="2022-04-28T17:23:41.798" v="347"/>
        <pc:sldMkLst>
          <pc:docMk/>
          <pc:sldMk cId="0" sldId="282"/>
        </pc:sldMkLst>
        <pc:graphicFrameChg chg="mod modGraphic">
          <ac:chgData name="Linfield Academic Advising" userId="S::aad@linfield.edu::79de6030-62da-452a-92b2-0654b75aa01f" providerId="AD" clId="Web-{AB259FB7-74EB-6E90-589E-34E2F9E52DAB}" dt="2022-04-28T17:23:41.798" v="347"/>
          <ac:graphicFrameMkLst>
            <pc:docMk/>
            <pc:sldMk cId="0" sldId="282"/>
            <ac:graphicFrameMk id="311" creationId="{00000000-0000-0000-0000-000000000000}"/>
          </ac:graphicFrameMkLst>
        </pc:graphicFrameChg>
      </pc:sldChg>
      <pc:sldChg chg="modSp">
        <pc:chgData name="Linfield Academic Advising" userId="S::aad@linfield.edu::79de6030-62da-452a-92b2-0654b75aa01f" providerId="AD" clId="Web-{AB259FB7-74EB-6E90-589E-34E2F9E52DAB}" dt="2022-04-28T17:23:52.282" v="351"/>
        <pc:sldMkLst>
          <pc:docMk/>
          <pc:sldMk cId="0" sldId="283"/>
        </pc:sldMkLst>
        <pc:graphicFrameChg chg="mod modGraphic">
          <ac:chgData name="Linfield Academic Advising" userId="S::aad@linfield.edu::79de6030-62da-452a-92b2-0654b75aa01f" providerId="AD" clId="Web-{AB259FB7-74EB-6E90-589E-34E2F9E52DAB}" dt="2022-04-28T17:23:52.282" v="351"/>
          <ac:graphicFrameMkLst>
            <pc:docMk/>
            <pc:sldMk cId="0" sldId="283"/>
            <ac:graphicFrameMk id="321" creationId="{00000000-0000-0000-0000-000000000000}"/>
          </ac:graphicFrameMkLst>
        </pc:graphicFrameChg>
      </pc:sldChg>
      <pc:sldChg chg="modSp">
        <pc:chgData name="Linfield Academic Advising" userId="S::aad@linfield.edu::79de6030-62da-452a-92b2-0654b75aa01f" providerId="AD" clId="Web-{AB259FB7-74EB-6E90-589E-34E2F9E52DAB}" dt="2022-04-28T17:05:54.309" v="69"/>
        <pc:sldMkLst>
          <pc:docMk/>
          <pc:sldMk cId="1772998839" sldId="286"/>
        </pc:sldMkLst>
        <pc:graphicFrameChg chg="mod modGraphic">
          <ac:chgData name="Linfield Academic Advising" userId="S::aad@linfield.edu::79de6030-62da-452a-92b2-0654b75aa01f" providerId="AD" clId="Web-{AB259FB7-74EB-6E90-589E-34E2F9E52DAB}" dt="2022-04-28T17:05:54.309" v="69"/>
          <ac:graphicFrameMkLst>
            <pc:docMk/>
            <pc:sldMk cId="1772998839" sldId="286"/>
            <ac:graphicFrameMk id="92" creationId="{00000000-0000-0000-0000-000000000000}"/>
          </ac:graphicFrameMkLst>
        </pc:graphicFrameChg>
      </pc:sldChg>
    </pc:docChg>
  </pc:docChgLst>
  <pc:docChgLst>
    <pc:chgData name="Linfield Academic Advising" userId="S::aad@linfield.edu::79de6030-62da-452a-92b2-0654b75aa01f" providerId="AD" clId="Web-{2190C625-2E65-47C7-FD12-E4A07D66F367}"/>
    <pc:docChg chg="modSld">
      <pc:chgData name="Linfield Academic Advising" userId="S::aad@linfield.edu::79de6030-62da-452a-92b2-0654b75aa01f" providerId="AD" clId="Web-{2190C625-2E65-47C7-FD12-E4A07D66F367}" dt="2022-04-26T20:36:47.728" v="144"/>
      <pc:docMkLst>
        <pc:docMk/>
      </pc:docMkLst>
      <pc:sldChg chg="modSp">
        <pc:chgData name="Linfield Academic Advising" userId="S::aad@linfield.edu::79de6030-62da-452a-92b2-0654b75aa01f" providerId="AD" clId="Web-{2190C625-2E65-47C7-FD12-E4A07D66F367}" dt="2022-04-26T20:36:47.728" v="144"/>
        <pc:sldMkLst>
          <pc:docMk/>
          <pc:sldMk cId="0" sldId="270"/>
        </pc:sldMkLst>
        <pc:graphicFrameChg chg="mod modGraphic">
          <ac:chgData name="Linfield Academic Advising" userId="S::aad@linfield.edu::79de6030-62da-452a-92b2-0654b75aa01f" providerId="AD" clId="Web-{2190C625-2E65-47C7-FD12-E4A07D66F367}" dt="2022-04-26T20:36:47.728" v="144"/>
          <ac:graphicFrameMkLst>
            <pc:docMk/>
            <pc:sldMk cId="0" sldId="270"/>
            <ac:graphicFrameMk id="191" creationId="{00000000-0000-0000-0000-000000000000}"/>
          </ac:graphicFrameMkLst>
        </pc:graphicFrameChg>
      </pc:sldChg>
      <pc:sldChg chg="modSp">
        <pc:chgData name="Linfield Academic Advising" userId="S::aad@linfield.edu::79de6030-62da-452a-92b2-0654b75aa01f" providerId="AD" clId="Web-{2190C625-2E65-47C7-FD12-E4A07D66F367}" dt="2022-04-26T20:29:30.450" v="112"/>
        <pc:sldMkLst>
          <pc:docMk/>
          <pc:sldMk cId="0" sldId="274"/>
        </pc:sldMkLst>
        <pc:graphicFrameChg chg="mod modGraphic">
          <ac:chgData name="Linfield Academic Advising" userId="S::aad@linfield.edu::79de6030-62da-452a-92b2-0654b75aa01f" providerId="AD" clId="Web-{2190C625-2E65-47C7-FD12-E4A07D66F367}" dt="2022-04-26T20:29:30.450" v="112"/>
          <ac:graphicFrameMkLst>
            <pc:docMk/>
            <pc:sldMk cId="0" sldId="274"/>
            <ac:graphicFrameMk id="231" creationId="{00000000-0000-0000-0000-000000000000}"/>
          </ac:graphicFrameMkLst>
        </pc:graphicFrameChg>
      </pc:sldChg>
    </pc:docChg>
  </pc:docChgLst>
  <pc:docChgLst>
    <pc:chgData name="Linfield Academic Advising" userId="S::aad@linfield.edu::79de6030-62da-452a-92b2-0654b75aa01f" providerId="AD" clId="Web-{C57C4C3D-B280-41EE-FB8E-BF7006DEA554}"/>
    <pc:docChg chg="delSld">
      <pc:chgData name="Linfield Academic Advising" userId="S::aad@linfield.edu::79de6030-62da-452a-92b2-0654b75aa01f" providerId="AD" clId="Web-{C57C4C3D-B280-41EE-FB8E-BF7006DEA554}" dt="2022-04-26T18:37:53.070" v="0"/>
      <pc:docMkLst>
        <pc:docMk/>
      </pc:docMkLst>
      <pc:sldChg chg="del">
        <pc:chgData name="Linfield Academic Advising" userId="S::aad@linfield.edu::79de6030-62da-452a-92b2-0654b75aa01f" providerId="AD" clId="Web-{C57C4C3D-B280-41EE-FB8E-BF7006DEA554}" dt="2022-04-26T18:37:53.070" v="0"/>
        <pc:sldMkLst>
          <pc:docMk/>
          <pc:sldMk cId="3591083608" sldId="285"/>
        </pc:sldMkLst>
      </pc:sldChg>
    </pc:docChg>
  </pc:docChgLst>
  <pc:docChgLst>
    <pc:chgData name="Katie D'Aboy" userId="S::kdaboy@linfield.edu::07fee874-17d2-475b-b78d-8d96fa21a3dd" providerId="AD" clId="Web-{07950083-A895-D894-0003-203901490A28}"/>
    <pc:docChg chg="modSld">
      <pc:chgData name="Katie D'Aboy" userId="S::kdaboy@linfield.edu::07fee874-17d2-475b-b78d-8d96fa21a3dd" providerId="AD" clId="Web-{07950083-A895-D894-0003-203901490A28}" dt="2022-04-28T16:36:37.352" v="3" actId="20577"/>
      <pc:docMkLst>
        <pc:docMk/>
      </pc:docMkLst>
      <pc:sldChg chg="modSp">
        <pc:chgData name="Katie D'Aboy" userId="S::kdaboy@linfield.edu::07fee874-17d2-475b-b78d-8d96fa21a3dd" providerId="AD" clId="Web-{07950083-A895-D894-0003-203901490A28}" dt="2022-04-28T16:36:37.352" v="3" actId="20577"/>
        <pc:sldMkLst>
          <pc:docMk/>
          <pc:sldMk cId="0" sldId="257"/>
        </pc:sldMkLst>
        <pc:spChg chg="mod">
          <ac:chgData name="Katie D'Aboy" userId="S::kdaboy@linfield.edu::07fee874-17d2-475b-b78d-8d96fa21a3dd" providerId="AD" clId="Web-{07950083-A895-D894-0003-203901490A28}" dt="2022-04-28T16:36:37.352" v="3" actId="20577"/>
          <ac:spMkLst>
            <pc:docMk/>
            <pc:sldMk cId="0" sldId="257"/>
            <ac:spMk id="6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2d992771b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82d992771b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8360339f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8360339f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38bbe53d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838bbe53d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83a9fd12b3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83a9fd12b3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8360339f1a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8360339f1a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83a9fd12b3_4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83a9fd12b3_4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83907102f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83907102f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76e7c02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76e7c0281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83a9fd12b3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83a9fd12b3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336ce073a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8336ce073a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8336ce073a_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8336ce073a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3ab6e2526_4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3ab6e2526_4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Note: Not all majors and interest areas are represented here. </a:t>
            </a:r>
            <a:endParaRPr/>
          </a:p>
          <a:p>
            <a:pPr marL="0" lvl="0" indent="0" algn="l" rtl="0">
              <a:spcBef>
                <a:spcPts val="0"/>
              </a:spcBef>
              <a:spcAft>
                <a:spcPts val="0"/>
              </a:spcAft>
              <a:buNone/>
            </a:pPr>
            <a:r>
              <a:rPr lang="en"/>
              <a:t>If you have questions about additional sample schedules talk to your Registration &amp; Orientation Leader (ROL) </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 b="1">
                <a:solidFill>
                  <a:schemeClr val="dk1"/>
                </a:solidFill>
              </a:rPr>
              <a:t>First-year students (includes dual enrollment and Running Start):</a:t>
            </a:r>
            <a:r>
              <a:rPr lang="en">
                <a:solidFill>
                  <a:schemeClr val="dk1"/>
                </a:solidFill>
              </a:rPr>
              <a:t> A course with the </a:t>
            </a:r>
            <a:r>
              <a:rPr lang="en">
                <a:solidFill>
                  <a:srgbClr val="F3F3F3"/>
                </a:solidFill>
                <a:highlight>
                  <a:srgbClr val="000080"/>
                </a:highlight>
              </a:rPr>
              <a:t>ADV</a:t>
            </a:r>
            <a:r>
              <a:rPr lang="en">
                <a:solidFill>
                  <a:srgbClr val="F3F3F3"/>
                </a:solidFill>
              </a:rPr>
              <a:t> </a:t>
            </a:r>
            <a:r>
              <a:rPr lang="en">
                <a:solidFill>
                  <a:schemeClr val="dk1"/>
                </a:solidFill>
              </a:rPr>
              <a:t>(advising) designation is required during the fall semester for all first-year students (not transfer students). This is how your faculty advisor will be assigned. Register for at least one course with the ADV designation in the LC column.</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First-year students (includes dual enrollment and Running Start):</a:t>
            </a:r>
            <a:r>
              <a:rPr lang="en">
                <a:solidFill>
                  <a:schemeClr val="dk1"/>
                </a:solidFill>
              </a:rPr>
              <a:t> INQS is required for all new first-year students - within the first Linfield year. If you don’t register for INQS in Fall 2020, enroll in INQS in Spring 2021.</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Transfer students:</a:t>
            </a:r>
            <a:r>
              <a:rPr lang="en">
                <a:solidFill>
                  <a:schemeClr val="dk1"/>
                </a:solidFill>
              </a:rPr>
              <a:t> INQS is required for transfer students except those who transfer in at least 30 credits AND have successfully transferred in an equivalent course (see transfer credit evaluation).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83a9fd12b3_8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83a9fd12b3_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a student has completed the prerequisite of MATH 150 (Pre-Calculus) they can enter MATH 170 Calc I.</a:t>
            </a:r>
            <a:endParaRPr/>
          </a:p>
          <a:p>
            <a:pPr marL="0" indent="0">
              <a:buNone/>
            </a:pPr>
            <a:endParaRPr lang="en"/>
          </a:p>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83ab6e2526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83ab6e2526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8360339f1a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8360339f1a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Clr>
                <a:schemeClr val="dk1"/>
              </a:buClr>
              <a:buNone/>
            </a:pPr>
            <a:r>
              <a:rPr lang="en" b="1">
                <a:solidFill>
                  <a:schemeClr val="dk1"/>
                </a:solidFill>
              </a:rPr>
              <a:t>First-year students (includes dual enrollment and Running Start):</a:t>
            </a:r>
            <a:r>
              <a:rPr lang="en">
                <a:solidFill>
                  <a:schemeClr val="dk1"/>
                </a:solidFill>
              </a:rPr>
              <a:t> A course with the </a:t>
            </a:r>
            <a:r>
              <a:rPr lang="en">
                <a:solidFill>
                  <a:srgbClr val="F3F3F3"/>
                </a:solidFill>
                <a:highlight>
                  <a:srgbClr val="000080"/>
                </a:highlight>
              </a:rPr>
              <a:t>Advising Course  </a:t>
            </a:r>
            <a:r>
              <a:rPr lang="en">
                <a:solidFill>
                  <a:schemeClr val="dk1"/>
                </a:solidFill>
              </a:rPr>
              <a:t>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First-year students (includes dual enrollment and Running Start):</a:t>
            </a:r>
            <a:r>
              <a:rPr lang="en">
                <a:solidFill>
                  <a:schemeClr val="dk1"/>
                </a:solidFill>
              </a:rPr>
              <a:t> INQS is required for all new first-year students - within the first Linfield year. If you don’t register for INQS in Fall 2021, enroll in INQS in Spring 2022.</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indent="0">
              <a:buClr>
                <a:schemeClr val="dk1"/>
              </a:buClr>
              <a:buNone/>
            </a:pPr>
            <a:r>
              <a:rPr lang="en" b="1">
                <a:solidFill>
                  <a:schemeClr val="dk1"/>
                </a:solidFill>
              </a:rPr>
              <a:t>Transfer students:</a:t>
            </a:r>
            <a:r>
              <a:rPr lang="en">
                <a:solidFill>
                  <a:schemeClr val="dk1"/>
                </a:solidFill>
              </a:rPr>
              <a:t> INQS is required for transfer students except those who transfer in at least 30 credits AND have successfully transferred in an equivalent course (see transfer credit evaluation).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83a9fd12b3_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83a9fd12b3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a:t>
            </a:r>
            <a:r>
              <a:rPr lang="en" err="1"/>
              <a:t>LInfield</a:t>
            </a:r>
            <a:r>
              <a:rPr lang="en"/>
              <a:t>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837e52b1a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837e52b1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a:t>
            </a:r>
            <a:r>
              <a:rPr lang="en" err="1"/>
              <a:t>LInfield</a:t>
            </a:r>
            <a:r>
              <a:rPr lang="en"/>
              <a:t>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8360339f1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8360339f1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a:t>
            </a:r>
            <a:r>
              <a:rPr lang="en" err="1"/>
              <a:t>LInfield</a:t>
            </a:r>
            <a:r>
              <a:rPr lang="en"/>
              <a:t>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83a9fd12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83a9fd12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a:t>
            </a:r>
            <a:r>
              <a:rPr lang="en" err="1"/>
              <a:t>LInfield</a:t>
            </a:r>
            <a:r>
              <a:rPr lang="en"/>
              <a:t>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832fc949b4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832fc949b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a:t>
            </a:r>
            <a:r>
              <a:rPr lang="en" err="1"/>
              <a:t>LInfield</a:t>
            </a:r>
            <a:r>
              <a:rPr lang="en"/>
              <a:t>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83822a141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83822a14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a:t>
            </a:r>
            <a:r>
              <a:rPr lang="en" err="1"/>
              <a:t>LInfield</a:t>
            </a:r>
            <a:r>
              <a:rPr lang="en"/>
              <a:t>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3ab6e2526_4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3ab6e2526_4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a:t>Note: Not all majors and interest areas are represented here. </a:t>
            </a:r>
            <a:endParaRPr/>
          </a:p>
          <a:p>
            <a:pPr marL="0" indent="0">
              <a:buNone/>
            </a:pPr>
            <a:r>
              <a:rPr lang="en"/>
              <a:t>If you have questions about additional sample schedules talk to your Registration &amp; Orientation Leader (ROL) </a:t>
            </a:r>
          </a:p>
          <a:p>
            <a:pPr marL="0" lvl="0" indent="0" algn="l">
              <a:spcBef>
                <a:spcPts val="0"/>
              </a:spcBef>
              <a:spcAft>
                <a:spcPts val="0"/>
              </a:spcAft>
              <a:buNone/>
            </a:pPr>
            <a:endParaRPr lang="en"/>
          </a:p>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endParaRPr/>
          </a:p>
          <a:p>
            <a:pPr marL="0" lvl="0" indent="0" algn="l" rtl="0">
              <a:spcBef>
                <a:spcPts val="0"/>
              </a:spcBef>
              <a:spcAft>
                <a:spcPts val="0"/>
              </a:spcAft>
              <a:buClr>
                <a:schemeClr val="dk1"/>
              </a:buClr>
              <a:buSzPts val="1100"/>
              <a:buFont typeface="Arial"/>
              <a:buNone/>
            </a:pPr>
            <a:endParaRPr lang="e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73cd0b231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73cd0b231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381213b2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381213b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2e144980c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2e144980c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2e144980c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2e144980c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extLst>
      <p:ext uri="{BB962C8B-B14F-4D97-AF65-F5344CB8AC3E}">
        <p14:creationId xmlns:p14="http://schemas.microsoft.com/office/powerpoint/2010/main" val="2557113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360339f1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360339f1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398c3a77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8398c3a77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 b="1"/>
              <a:t>First-year students (includes dual enrollment and Running Start):</a:t>
            </a:r>
            <a:r>
              <a:rPr lang="en"/>
              <a:t> A course with the Advising Course  designation is required during the fall semester for all first-year students (not transfer students). This is how your faculty advisor will be assigned. Register for at least one course with the Advising Course designation in the Linfield Course Schedule for Fall 2021.</a:t>
            </a:r>
            <a:endParaRPr lang="en-US"/>
          </a:p>
          <a:p>
            <a:pPr marL="0" indent="0">
              <a:buNone/>
            </a:pPr>
            <a:endParaRPr lang="en-US"/>
          </a:p>
          <a:p>
            <a:pPr marL="0" indent="0">
              <a:buNone/>
            </a:pPr>
            <a:r>
              <a:rPr lang="en" b="1"/>
              <a:t>First-year students (includes dual enrollment and Running Start):</a:t>
            </a:r>
            <a:r>
              <a:rPr lang="en"/>
              <a:t> INQS is required for all new first-year students - within the first Linfield year. If you don’t register for INQS in Fall 2021, enroll in INQS in Spring 2022.</a:t>
            </a:r>
            <a:endParaRPr lang="en-US"/>
          </a:p>
          <a:p>
            <a:pPr marL="0" indent="0">
              <a:buNone/>
            </a:pPr>
            <a:endParaRPr lang="en-US"/>
          </a:p>
          <a:p>
            <a:pPr marL="0" indent="0">
              <a:buNone/>
            </a:pPr>
            <a:r>
              <a:rPr lang="en" b="1"/>
              <a:t>Transfer students:</a:t>
            </a:r>
            <a:r>
              <a:rPr lang="en"/>
              <a:t> INQS is required for transfer students except those who transfer in at least 30 credits AND have successfully transferred in an equivalent course (see transfer credit evaluation).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hyperlink" Target="https://www.linfield.edu/assets/files/hhpa/20-21-Academic-Advising-Education-Department.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slide" Target="slide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linfield.edu/assets/files/hhpa/20-21-Academic-Advising-Education-Department.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slide" Target="slide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hyperlink" Target="https://inside.linfield.edu/advising/new-students/first-year-advising/course-placement.html"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slide" Target="slide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hyperlink" Target="https://linfield.sharepoint.com/:p:/s/AdvisingandRegistrationReadinessGuideforNewStudents/EVuqBcyBEGBOj0aFOgGMhckBjYRhbYgZXc4IwGa3Xw8RRQ?e=u3AxoK&amp;nav=eyJzSWQiOjI3NSwiY0lkIjowfQ" TargetMode="External"/><Relationship Id="rId13" Type="http://schemas.openxmlformats.org/officeDocument/2006/relationships/hyperlink" Target="https://linfield.sharepoint.com/:p:/s/AdvisingandRegistrationReadinessGuideforNewStudents/EVuqBcyBEGBOj0aFOgGMhckBjYRhbYgZXc4IwGa3Xw8RRQ?e=aZf14Y&amp;nav=eyJzSWQiOjI2MywiY0lkIjowfQ" TargetMode="External"/><Relationship Id="rId18" Type="http://schemas.openxmlformats.org/officeDocument/2006/relationships/hyperlink" Target="https://linfield.sharepoint.com/:p:/s/AdvisingandRegistrationReadinessGuideforNewStudents/EVuqBcyBEGBOj0aFOgGMhckBjYRhbYgZXc4IwGa3Xw8RRQ?e=QopjCS&amp;nav=eyJzSWQiOjI4MCwiY0lkIjowfQ" TargetMode="External"/><Relationship Id="rId3" Type="http://schemas.openxmlformats.org/officeDocument/2006/relationships/hyperlink" Target="https://linfield.sharepoint.com/:p:/s/AdvisingandRegistrationReadinessGuideforNewStudents/EVuqBcyBEGBOj0aFOgGMhckBjYRhbYgZXc4IwGa3Xw8RRQ?e=SyE3G2&amp;nav=eyJzSWQiOjI1OCwiY0lkIjowfQ" TargetMode="External"/><Relationship Id="rId21" Type="http://schemas.openxmlformats.org/officeDocument/2006/relationships/hyperlink" Target="https://linfield.sharepoint.com/:p:/s/AdvisingandRegistrationReadinessGuideforNewStudents/EVuqBcyBEGBOj0aFOgGMhckBjYRhbYgZXc4IwGa3Xw8RRQ?e=meT9Wn&amp;nav=eyJzSWQiOjI2OSwiY0lkIjowfQ" TargetMode="External"/><Relationship Id="rId7" Type="http://schemas.openxmlformats.org/officeDocument/2006/relationships/hyperlink" Target="https://linfield.sharepoint.com/:p:/s/AdvisingandRegistrationReadinessGuideforNewStudents/EVuqBcyBEGBOj0aFOgGMhckBjYRhbYgZXc4IwGa3Xw8RRQ?e=XjJABr&amp;nav=eyJzSWQiOjI2MCwiY0lkIjowfQ" TargetMode="External"/><Relationship Id="rId12" Type="http://schemas.openxmlformats.org/officeDocument/2006/relationships/hyperlink" Target="https://linfield.sharepoint.com/:p:/s/AdvisingandRegistrationReadinessGuideforNewStudents/EVuqBcyBEGBOj0aFOgGMhckBjYRhbYgZXc4IwGa3Xw8RRQ?e=4eAfI9&amp;nav=eyJzSWQiOjI3NywiY0lkIjowfQ" TargetMode="External"/><Relationship Id="rId17" Type="http://schemas.openxmlformats.org/officeDocument/2006/relationships/hyperlink" Target="https://linfield.sharepoint.com/:p:/s/AdvisingandRegistrationReadinessGuideforNewStudents/EVuqBcyBEGBOj0aFOgGMhckBjYRhbYgZXc4IwGa3Xw8RRQ?e=N3A8ev&amp;nav=eyJzSWQiOjI2NSwiY0lkIjowfQ" TargetMode="External"/><Relationship Id="rId2" Type="http://schemas.openxmlformats.org/officeDocument/2006/relationships/notesSlide" Target="../notesSlides/notesSlide2.xml"/><Relationship Id="rId16" Type="http://schemas.openxmlformats.org/officeDocument/2006/relationships/hyperlink" Target="https://linfield.sharepoint.com/:p:/s/AdvisingandRegistrationReadinessGuideforNewStudents/EVuqBcyBEGBOj0aFOgGMhckBjYRhbYgZXc4IwGa3Xw8RRQ?e=F8WjSO&amp;nav=eyJzSWQiOjI3OSwiY0lkIjowfQ" TargetMode="External"/><Relationship Id="rId20" Type="http://schemas.openxmlformats.org/officeDocument/2006/relationships/hyperlink" Target="https://linfield.sharepoint.com/:p:/s/AdvisingandRegistrationReadinessGuideforNewStudents/EVuqBcyBEGBOj0aFOgGMhckBjYRhbYgZXc4IwGa3Xw8RRQ?e=yF0ENY&amp;nav=eyJzSWQiOjI4MSwiY0lkIjowfQ" TargetMode="External"/><Relationship Id="rId1" Type="http://schemas.openxmlformats.org/officeDocument/2006/relationships/slideLayout" Target="../slideLayouts/slideLayout3.xml"/><Relationship Id="rId6" Type="http://schemas.openxmlformats.org/officeDocument/2006/relationships/hyperlink" Target="https://linfield.sharepoint.com/:p:/s/AdvisingandRegistrationReadinessGuideforNewStudents/EVuqBcyBEGBOj0aFOgGMhckBjYRhbYgZXc4IwGa3Xw8RRQ?e=HcNIZm&amp;nav=eyJzSWQiOjI3NCwiY0lkIjowfQ" TargetMode="External"/><Relationship Id="rId11" Type="http://schemas.openxmlformats.org/officeDocument/2006/relationships/hyperlink" Target="https://linfield.sharepoint.com/:p:/s/AdvisingandRegistrationReadinessGuideforNewStudents/EVuqBcyBEGBOj0aFOgGMhckBjYRhbYgZXc4IwGa3Xw8RRQ?e=LZsphz&amp;nav=eyJzSWQiOjI2MSwiY0lkIjowfQ" TargetMode="External"/><Relationship Id="rId5" Type="http://schemas.openxmlformats.org/officeDocument/2006/relationships/hyperlink" Target="https://linfield.sharepoint.com/:p:/s/AdvisingandRegistrationReadinessGuideforNewStudents/EVuqBcyBEGBOj0aFOgGMhckBjYRhbYgZXc4IwGa3Xw8RRQ?e=xamvkr&amp;nav=eyJzSWQiOjI1OSwiY0lkIjowfQ" TargetMode="External"/><Relationship Id="rId15" Type="http://schemas.openxmlformats.org/officeDocument/2006/relationships/hyperlink" Target="https://linfield.sharepoint.com/:p:/s/AdvisingandRegistrationReadinessGuideforNewStudents/EVuqBcyBEGBOj0aFOgGMhckBjYRhbYgZXc4IwGa3Xw8RRQ?e=g72Yq0&amp;nav=eyJzSWQiOjI2NCwiY0lkIjowfQ" TargetMode="External"/><Relationship Id="rId23" Type="http://schemas.openxmlformats.org/officeDocument/2006/relationships/image" Target="../media/image1.png"/><Relationship Id="rId10" Type="http://schemas.openxmlformats.org/officeDocument/2006/relationships/hyperlink" Target="https://linfield.sharepoint.com/:p:/s/AdvisingandRegistrationReadinessGuideforNewStudents/EVuqBcyBEGBOj0aFOgGMhckBjYRhbYgZXc4IwGa3Xw8RRQ?e=R9siZQ&amp;nav=eyJzSWQiOjI3NiwiY0lkIjowfQ" TargetMode="External"/><Relationship Id="rId19" Type="http://schemas.openxmlformats.org/officeDocument/2006/relationships/hyperlink" Target="https://linfield.sharepoint.com/:p:/s/AdvisingandRegistrationReadinessGuideforNewStudents/EVuqBcyBEGBOj0aFOgGMhckBjYRhbYgZXc4IwGa3Xw8RRQ?e=R4UkLt&amp;nav=eyJzSWQiOjI2NywiY0lkIjowfQ" TargetMode="External"/><Relationship Id="rId4" Type="http://schemas.openxmlformats.org/officeDocument/2006/relationships/hyperlink" Target="https://linfield.sharepoint.com/:p:/s/AdvisingandRegistrationReadinessGuideforNewStudents/EVuqBcyBEGBOj0aFOgGMhckBjYRhbYgZXc4IwGa3Xw8RRQ?e=Qf1NUQ&amp;nav=eyJzSWQiOjI3MSwiY0lkIjowfQ" TargetMode="External"/><Relationship Id="rId9" Type="http://schemas.openxmlformats.org/officeDocument/2006/relationships/hyperlink" Target="https://linfield.sharepoint.com/:p:/s/AdvisingandRegistrationReadinessGuideforNewStudents/EVuqBcyBEGBOj0aFOgGMhckBjYRhbYgZXc4IwGa3Xw8RRQ?e=dsAJDn&amp;nav=eyJzSWQiOjI4NiwiY0lkIjoxNzcyOTk4ODM5fQ" TargetMode="External"/><Relationship Id="rId14" Type="http://schemas.openxmlformats.org/officeDocument/2006/relationships/hyperlink" Target="https://linfield.sharepoint.com/:p:/s/AdvisingandRegistrationReadinessGuideforNewStudents/EVuqBcyBEGBOj0aFOgGMhckBjYRhbYgZXc4IwGa3Xw8RRQ?e=U4ecJe&amp;nav=eyJzSWQiOjI3OCwiY0lkIjowfQ" TargetMode="External"/><Relationship Id="rId22" Type="http://schemas.openxmlformats.org/officeDocument/2006/relationships/hyperlink" Target="https://linfield.sharepoint.com/:p:/s/AdvisingandRegistrationReadinessGuideforNewStudents/EVuqBcyBEGBOj0aFOgGMhckBjYRhbYgZXc4IwGa3Xw8RRQ?e=md8Wsw&amp;nav=eyJzSWQiOjI4MywiY0lkIjowfQ"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hyperlink" Target="https://inside.linfield.edu/advising/pre-professional-programs/pre-nursing/stay-on-track.html"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slide" Target="slide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selfservice.linfield.edu/Student/Course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www.linfield.edu/registrar/degrees-and-requirements/degrees.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6166A"/>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897975"/>
            <a:ext cx="9144000" cy="330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3000">
                <a:solidFill>
                  <a:srgbClr val="FFFFFF"/>
                </a:solidFill>
              </a:rPr>
              <a:t>Sample First Semester Schedules</a:t>
            </a:r>
            <a:endParaRPr sz="3000">
              <a:solidFill>
                <a:srgbClr val="FFFFFF"/>
              </a:solidFill>
            </a:endParaRPr>
          </a:p>
          <a:p>
            <a:pPr marL="0" lvl="0" indent="0" algn="ctr" rtl="0">
              <a:spcBef>
                <a:spcPts val="0"/>
              </a:spcBef>
              <a:spcAft>
                <a:spcPts val="0"/>
              </a:spcAft>
              <a:buClr>
                <a:schemeClr val="dk1"/>
              </a:buClr>
              <a:buSzPts val="1100"/>
              <a:buFont typeface="Arial"/>
              <a:buNone/>
            </a:pPr>
            <a:r>
              <a:rPr lang="en" sz="3000">
                <a:solidFill>
                  <a:srgbClr val="FFFFFF"/>
                </a:solidFill>
              </a:rPr>
              <a:t>by Interest Area</a:t>
            </a:r>
            <a:endParaRPr sz="3000">
              <a:solidFill>
                <a:srgbClr val="FFFFFF"/>
              </a:solidFill>
            </a:endParaRPr>
          </a:p>
          <a:p>
            <a:pPr marL="0" lvl="0" indent="0" algn="ctr" rtl="0">
              <a:spcBef>
                <a:spcPts val="0"/>
              </a:spcBef>
              <a:spcAft>
                <a:spcPts val="0"/>
              </a:spcAft>
              <a:buClr>
                <a:schemeClr val="dk1"/>
              </a:buClr>
              <a:buSzPts val="1100"/>
              <a:buFont typeface="Arial"/>
              <a:buNone/>
            </a:pPr>
            <a:endParaRPr sz="3000">
              <a:solidFill>
                <a:srgbClr val="FFFFFF"/>
              </a:solidFill>
            </a:endParaRPr>
          </a:p>
          <a:p>
            <a:pPr marL="0" lvl="0" indent="0" algn="ctr" rtl="0">
              <a:spcBef>
                <a:spcPts val="0"/>
              </a:spcBef>
              <a:spcAft>
                <a:spcPts val="0"/>
              </a:spcAft>
              <a:buClr>
                <a:schemeClr val="dk1"/>
              </a:buClr>
              <a:buSzPts val="1100"/>
              <a:buFont typeface="Arial"/>
              <a:buNone/>
            </a:pPr>
            <a:endParaRPr sz="3000">
              <a:solidFill>
                <a:srgbClr val="FFFFFF"/>
              </a:solidFill>
            </a:endParaRPr>
          </a:p>
          <a:p>
            <a:pPr marL="0" lvl="0" indent="0" algn="ctr" rtl="0">
              <a:spcBef>
                <a:spcPts val="0"/>
              </a:spcBef>
              <a:spcAft>
                <a:spcPts val="0"/>
              </a:spcAft>
              <a:buClr>
                <a:schemeClr val="dk1"/>
              </a:buClr>
              <a:buSzPts val="1100"/>
              <a:buFont typeface="Arial"/>
              <a:buNone/>
            </a:pPr>
            <a:endParaRPr sz="3000">
              <a:solidFill>
                <a:srgbClr val="FFFFFF"/>
              </a:solidFill>
            </a:endParaRPr>
          </a:p>
          <a:p>
            <a:pPr marL="0" lvl="0" indent="0" algn="ctr" rtl="0">
              <a:spcBef>
                <a:spcPts val="0"/>
              </a:spcBef>
              <a:spcAft>
                <a:spcPts val="0"/>
              </a:spcAft>
              <a:buClr>
                <a:schemeClr val="dk1"/>
              </a:buClr>
              <a:buSzPts val="1100"/>
              <a:buFont typeface="Arial"/>
              <a:buNone/>
            </a:pPr>
            <a:endParaRPr sz="3000">
              <a:solidFill>
                <a:srgbClr val="FFFFFF"/>
              </a:solidFill>
            </a:endParaRPr>
          </a:p>
          <a:p>
            <a:pPr marL="0" lvl="0" indent="0" algn="ctr" rtl="0">
              <a:spcBef>
                <a:spcPts val="0"/>
              </a:spcBef>
              <a:spcAft>
                <a:spcPts val="0"/>
              </a:spcAft>
              <a:buClr>
                <a:schemeClr val="dk1"/>
              </a:buClr>
              <a:buSzPts val="1100"/>
              <a:buFont typeface="Arial"/>
              <a:buNone/>
            </a:pPr>
            <a:endParaRPr sz="3000">
              <a:solidFill>
                <a:srgbClr val="FFFFFF"/>
              </a:solidFill>
            </a:endParaRPr>
          </a:p>
          <a:p>
            <a:pPr marL="0" lvl="0" indent="0" algn="ctr" rtl="0">
              <a:spcBef>
                <a:spcPts val="0"/>
              </a:spcBef>
              <a:spcAft>
                <a:spcPts val="0"/>
              </a:spcAft>
              <a:buClr>
                <a:schemeClr val="dk1"/>
              </a:buClr>
              <a:buSzPts val="1100"/>
              <a:buFont typeface="Arial"/>
              <a:buNone/>
            </a:pPr>
            <a:endParaRPr sz="3000">
              <a:solidFill>
                <a:srgbClr val="FFFFFF"/>
              </a:solidFill>
            </a:endParaRPr>
          </a:p>
          <a:p>
            <a:pPr marL="0" lvl="0" indent="0" algn="ctr" rtl="0">
              <a:spcBef>
                <a:spcPts val="0"/>
              </a:spcBef>
              <a:spcAft>
                <a:spcPts val="0"/>
              </a:spcAft>
              <a:buClr>
                <a:schemeClr val="dk1"/>
              </a:buClr>
              <a:buSzPts val="1100"/>
              <a:buFont typeface="Arial"/>
              <a:buNone/>
            </a:pPr>
            <a:r>
              <a:rPr lang="en" sz="3000">
                <a:solidFill>
                  <a:srgbClr val="FFFFFF"/>
                </a:solidFill>
              </a:rPr>
              <a:t>For Incoming First-Year Students</a:t>
            </a:r>
            <a:endParaRPr sz="3000">
              <a:solidFill>
                <a:srgbClr val="FFFFFF"/>
              </a:solidFill>
            </a:endParaRPr>
          </a:p>
        </p:txBody>
      </p:sp>
      <p:pic>
        <p:nvPicPr>
          <p:cNvPr id="2" name="Picture 2" descr="Logo, company name&#10;&#10;Description automatically generated">
            <a:extLst>
              <a:ext uri="{FF2B5EF4-FFF2-40B4-BE49-F238E27FC236}">
                <a16:creationId xmlns:a16="http://schemas.microsoft.com/office/drawing/2014/main" id="{A2379D0D-657A-4D25-8196-525DB13FEAE3}"/>
              </a:ext>
            </a:extLst>
          </p:cNvPr>
          <p:cNvPicPr>
            <a:picLocks noChangeAspect="1"/>
          </p:cNvPicPr>
          <p:nvPr/>
        </p:nvPicPr>
        <p:blipFill>
          <a:blip r:embed="rId3"/>
          <a:stretch>
            <a:fillRect/>
          </a:stretch>
        </p:blipFill>
        <p:spPr>
          <a:xfrm>
            <a:off x="2635785" y="738819"/>
            <a:ext cx="3941284" cy="39481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aphicFrame>
        <p:nvGraphicFramePr>
          <p:cNvPr id="120" name="Google Shape;120;p20"/>
          <p:cNvGraphicFramePr/>
          <p:nvPr>
            <p:extLst>
              <p:ext uri="{D42A27DB-BD31-4B8C-83A1-F6EECF244321}">
                <p14:modId xmlns:p14="http://schemas.microsoft.com/office/powerpoint/2010/main" val="419719794"/>
              </p:ext>
            </p:extLst>
          </p:nvPr>
        </p:nvGraphicFramePr>
        <p:xfrm>
          <a:off x="462900" y="914400"/>
          <a:ext cx="8229247" cy="3681846"/>
        </p:xfrm>
        <a:graphic>
          <a:graphicData uri="http://schemas.openxmlformats.org/drawingml/2006/table">
            <a:tbl>
              <a:tblPr>
                <a:noFill/>
                <a:tableStyleId>{4AEECB8E-0D09-4BE4-9803-895421F83BF0}</a:tableStyleId>
              </a:tblPr>
              <a:tblGrid>
                <a:gridCol w="1386024">
                  <a:extLst>
                    <a:ext uri="{9D8B030D-6E8A-4147-A177-3AD203B41FA5}">
                      <a16:colId xmlns:a16="http://schemas.microsoft.com/office/drawing/2014/main" val="20000"/>
                    </a:ext>
                  </a:extLst>
                </a:gridCol>
                <a:gridCol w="4454912">
                  <a:extLst>
                    <a:ext uri="{9D8B030D-6E8A-4147-A177-3AD203B41FA5}">
                      <a16:colId xmlns:a16="http://schemas.microsoft.com/office/drawing/2014/main" val="20001"/>
                    </a:ext>
                  </a:extLst>
                </a:gridCol>
                <a:gridCol w="692462">
                  <a:extLst>
                    <a:ext uri="{9D8B030D-6E8A-4147-A177-3AD203B41FA5}">
                      <a16:colId xmlns:a16="http://schemas.microsoft.com/office/drawing/2014/main" val="20002"/>
                    </a:ext>
                  </a:extLst>
                </a:gridCol>
                <a:gridCol w="674299">
                  <a:extLst>
                    <a:ext uri="{9D8B030D-6E8A-4147-A177-3AD203B41FA5}">
                      <a16:colId xmlns:a16="http://schemas.microsoft.com/office/drawing/2014/main" val="20003"/>
                    </a:ext>
                  </a:extLst>
                </a:gridCol>
                <a:gridCol w="102155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 </a:t>
                      </a:r>
                      <a:r>
                        <a:rPr lang="en" sz="1200" b="0" i="0" u="none" strike="noStrike" noProof="0">
                          <a:solidFill>
                            <a:srgbClr val="FFFFFF"/>
                          </a:solidFill>
                          <a:highlight>
                            <a:srgbClr val="000080"/>
                          </a:highlight>
                        </a:rPr>
                        <a:t>required for first-year students</a:t>
                      </a:r>
                      <a:endParaRPr lang="en-US" sz="1200" b="0" i="0" u="none" strike="noStrike" noProof="0">
                        <a:highlight>
                          <a:srgbClr val="000080"/>
                        </a:highlight>
                      </a:endParaRPr>
                    </a:p>
                    <a:p>
                      <a:pPr marL="0" lvl="0" indent="0" algn="l">
                        <a:lnSpc>
                          <a:spcPct val="114999"/>
                        </a:lnSpc>
                        <a:spcBef>
                          <a:spcPts val="0"/>
                        </a:spcBef>
                        <a:spcAft>
                          <a:spcPts val="0"/>
                        </a:spcAft>
                        <a:buNone/>
                      </a:pP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US"/>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71475">
                <a:tc>
                  <a:txBody>
                    <a:bodyPr/>
                    <a:lstStyle/>
                    <a:p>
                      <a:pPr marL="0" lvl="0" indent="0" algn="l" rtl="0">
                        <a:spcBef>
                          <a:spcPts val="0"/>
                        </a:spcBef>
                        <a:spcAft>
                          <a:spcPts val="0"/>
                        </a:spcAft>
                        <a:buNone/>
                      </a:pPr>
                      <a:r>
                        <a:rPr lang="en" sz="1200">
                          <a:solidFill>
                            <a:srgbClr val="46166A"/>
                          </a:solidFill>
                        </a:rPr>
                        <a:t>INQS 125</a:t>
                      </a:r>
                    </a:p>
                    <a:p>
                      <a:pPr marL="0" lvl="0" indent="0" algn="l">
                        <a:spcBef>
                          <a:spcPts val="0"/>
                        </a:spcBef>
                        <a:spcAft>
                          <a:spcPts val="0"/>
                        </a:spcAft>
                        <a:buNone/>
                      </a:pPr>
                      <a:r>
                        <a:rPr lang="en" sz="1200">
                          <a:solidFill>
                            <a:srgbClr val="46166A"/>
                          </a:solidFill>
                        </a:rPr>
                        <a:t>or other LC</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spcBef>
                          <a:spcPts val="0"/>
                        </a:spcBef>
                        <a:spcAft>
                          <a:spcPts val="0"/>
                        </a:spcAft>
                        <a:buNone/>
                      </a:pPr>
                      <a:r>
                        <a:rPr lang="en" sz="1200" b="0" i="0" u="none" strike="noStrike" noProof="0">
                          <a:solidFill>
                            <a:srgbClr val="46166A"/>
                          </a:solidFill>
                          <a:latin typeface="Arial"/>
                        </a:rPr>
                        <a:t>Choose an Inquiry Seminar (College Writing) </a:t>
                      </a:r>
                    </a:p>
                    <a:p>
                      <a:pPr marL="0" lvl="0" indent="0" algn="l">
                        <a:spcBef>
                          <a:spcPts val="0"/>
                        </a:spcBef>
                        <a:spcAft>
                          <a:spcPts val="0"/>
                        </a:spcAft>
                        <a:buNone/>
                      </a:pPr>
                      <a:r>
                        <a:rPr lang="en" sz="1200" b="0" i="0" u="none" strike="noStrike" noProof="0">
                          <a:solidFill>
                            <a:srgbClr val="46166A"/>
                          </a:solidFill>
                          <a:latin typeface="Arial"/>
                        </a:rPr>
                        <a:t>or other LC of interest (not an NW or QR)</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4999"/>
                        </a:lnSpc>
                        <a:spcBef>
                          <a:spcPts val="0"/>
                        </a:spcBef>
                        <a:spcAft>
                          <a:spcPts val="0"/>
                        </a:spcAft>
                        <a:buNone/>
                      </a:pPr>
                      <a:r>
                        <a:rPr lang="en" sz="1200">
                          <a:solidFill>
                            <a:srgbClr val="46166A"/>
                          </a:solidFill>
                        </a:rPr>
                        <a:t>INQS</a:t>
                      </a:r>
                      <a:endParaRPr lang="en-US"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b="0" i="0" u="none" strike="noStrike" noProof="0">
                          <a:solidFill>
                            <a:srgbClr val="46166A"/>
                          </a:solidFill>
                          <a:latin typeface="Arial"/>
                        </a:rPr>
                        <a:t>(</a:t>
                      </a:r>
                      <a:r>
                        <a:rPr lang="en" sz="1200" b="0" i="1" u="none" strike="noStrike" noProof="0">
                          <a:solidFill>
                            <a:srgbClr val="46166A"/>
                          </a:solidFill>
                          <a:latin typeface="Aria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9D2E9"/>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45052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MATH 170</a:t>
                      </a:r>
                      <a:endParaRPr sz="1200">
                        <a:solidFill>
                          <a:srgbClr val="46166A"/>
                        </a:solidFill>
                      </a:endParaRPr>
                    </a:p>
                    <a:p>
                      <a:pPr marL="0" lvl="0" indent="0" algn="l" rtl="0">
                        <a:lnSpc>
                          <a:spcPct val="115000"/>
                        </a:lnSpc>
                        <a:spcBef>
                          <a:spcPts val="0"/>
                        </a:spcBef>
                        <a:spcAft>
                          <a:spcPts val="0"/>
                        </a:spcAft>
                        <a:buNone/>
                      </a:pPr>
                      <a:endParaRPr sz="1200">
                        <a:solidFill>
                          <a:srgbClr val="46166A"/>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spcBef>
                          <a:spcPts val="0"/>
                        </a:spcBef>
                        <a:spcAft>
                          <a:spcPts val="0"/>
                        </a:spcAft>
                        <a:buNone/>
                      </a:pPr>
                      <a:r>
                        <a:rPr lang="en" sz="1200">
                          <a:solidFill>
                            <a:srgbClr val="46166A"/>
                          </a:solidFill>
                        </a:rPr>
                        <a:t>Calculus I</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chemeClr val="tx1"/>
                          </a:solidFill>
                        </a:rPr>
                        <a:t>QR</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5</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9D2E9"/>
                      </a:solidFill>
                      <a:prstDash val="solid"/>
                      <a:round/>
                      <a:headEnd type="none" w="sm" len="sm"/>
                      <a:tailEnd type="none" w="sm" len="sm"/>
                    </a:lnR>
                    <a:lnT w="12650" cap="flat" cmpd="sng">
                      <a:solidFill>
                        <a:srgbClr val="D9D2E9"/>
                      </a:solidFill>
                      <a:prstDash val="solid"/>
                      <a:round/>
                      <a:headEnd type="none" w="sm" len="sm"/>
                      <a:tailEnd type="none" w="sm" len="sm"/>
                    </a:lnT>
                    <a:lnB w="12650" cap="flat" cmpd="sng">
                      <a:solidFill>
                        <a:srgbClr val="D9D2E9"/>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60425">
                <a:tc>
                  <a:txBody>
                    <a:bodyPr/>
                    <a:lstStyle/>
                    <a:p>
                      <a:pPr marL="0" lvl="0" indent="0" algn="l" rtl="0">
                        <a:lnSpc>
                          <a:spcPct val="115000"/>
                        </a:lnSpc>
                        <a:spcBef>
                          <a:spcPts val="0"/>
                        </a:spcBef>
                        <a:spcAft>
                          <a:spcPts val="0"/>
                        </a:spcAft>
                        <a:buNone/>
                      </a:pPr>
                      <a:r>
                        <a:rPr lang="en" sz="1200">
                          <a:solidFill>
                            <a:srgbClr val="46166A"/>
                          </a:solidFill>
                        </a:rPr>
                        <a:t>CHEM 210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General Chemistry</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NW</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9D2E9"/>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294525">
                <a:tc>
                  <a:txBody>
                    <a:bodyPr/>
                    <a:lstStyle/>
                    <a:p>
                      <a:pPr marL="0" lvl="0" indent="0" algn="l" rtl="0">
                        <a:lnSpc>
                          <a:spcPct val="115000"/>
                        </a:lnSpc>
                        <a:spcBef>
                          <a:spcPts val="0"/>
                        </a:spcBef>
                        <a:spcAft>
                          <a:spcPts val="0"/>
                        </a:spcAft>
                        <a:buNone/>
                      </a:pPr>
                      <a:r>
                        <a:rPr lang="en" sz="1200">
                          <a:solidFill>
                            <a:srgbClr val="46166A"/>
                          </a:solidFill>
                        </a:rPr>
                        <a:t>CHEM 210L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Lab: General Chemistry </a:t>
                      </a:r>
                      <a:r>
                        <a:rPr lang="en" sz="1200" i="1">
                          <a:solidFill>
                            <a:srgbClr val="46166A"/>
                          </a:solidFill>
                        </a:rPr>
                        <a:t>(Co-requisite for CHEM 210)</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12-16</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121" name="Google Shape;121;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122" name="Google Shape;122;p20"/>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0"/>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CHEMISTRY</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E6EF79CB-ACE4-4F64-A6D8-E787D97040AE}"/>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9131D5BB-5623-4D4C-A193-DAC524B719C7}"/>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graphicFrame>
        <p:nvGraphicFramePr>
          <p:cNvPr id="129" name="Google Shape;129;p21"/>
          <p:cNvGraphicFramePr/>
          <p:nvPr>
            <p:extLst>
              <p:ext uri="{D42A27DB-BD31-4B8C-83A1-F6EECF244321}">
                <p14:modId xmlns:p14="http://schemas.microsoft.com/office/powerpoint/2010/main" val="2624957776"/>
              </p:ext>
            </p:extLst>
          </p:nvPr>
        </p:nvGraphicFramePr>
        <p:xfrm>
          <a:off x="209085" y="913006"/>
          <a:ext cx="8721448" cy="3753572"/>
        </p:xfrm>
        <a:graphic>
          <a:graphicData uri="http://schemas.openxmlformats.org/drawingml/2006/table">
            <a:tbl>
              <a:tblPr>
                <a:noFill/>
                <a:tableStyleId>{4AEECB8E-0D09-4BE4-9803-895421F83BF0}</a:tableStyleId>
              </a:tblPr>
              <a:tblGrid>
                <a:gridCol w="1299117">
                  <a:extLst>
                    <a:ext uri="{9D8B030D-6E8A-4147-A177-3AD203B41FA5}">
                      <a16:colId xmlns:a16="http://schemas.microsoft.com/office/drawing/2014/main" val="20000"/>
                    </a:ext>
                  </a:extLst>
                </a:gridCol>
                <a:gridCol w="4443760">
                  <a:extLst>
                    <a:ext uri="{9D8B030D-6E8A-4147-A177-3AD203B41FA5}">
                      <a16:colId xmlns:a16="http://schemas.microsoft.com/office/drawing/2014/main" val="20001"/>
                    </a:ext>
                  </a:extLst>
                </a:gridCol>
                <a:gridCol w="1248014">
                  <a:extLst>
                    <a:ext uri="{9D8B030D-6E8A-4147-A177-3AD203B41FA5}">
                      <a16:colId xmlns:a16="http://schemas.microsoft.com/office/drawing/2014/main" val="20002"/>
                    </a:ext>
                  </a:extLst>
                </a:gridCol>
                <a:gridCol w="657509">
                  <a:extLst>
                    <a:ext uri="{9D8B030D-6E8A-4147-A177-3AD203B41FA5}">
                      <a16:colId xmlns:a16="http://schemas.microsoft.com/office/drawing/2014/main" val="20003"/>
                    </a:ext>
                  </a:extLst>
                </a:gridCol>
                <a:gridCol w="1073048">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a:t>
                      </a:r>
                      <a:endParaRPr lang="en-US" sz="1200" b="0" i="0" u="none" strike="noStrike" noProof="0">
                        <a:highlight>
                          <a:srgbClr val="000080"/>
                        </a:highlight>
                      </a:endParaRPr>
                    </a:p>
                    <a:p>
                      <a:pPr marL="0" lvl="0" indent="0" algn="l">
                        <a:lnSpc>
                          <a:spcPct val="114999"/>
                        </a:lnSpc>
                        <a:spcBef>
                          <a:spcPts val="0"/>
                        </a:spcBef>
                        <a:spcAft>
                          <a:spcPts val="0"/>
                        </a:spcAft>
                        <a:buNone/>
                      </a:pP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US"/>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0525">
                <a:tc>
                  <a:txBody>
                    <a:bodyPr/>
                    <a:lstStyle/>
                    <a:p>
                      <a:pPr marL="0" lvl="0" indent="0" algn="l" rtl="0">
                        <a:lnSpc>
                          <a:spcPct val="115000"/>
                        </a:lnSpc>
                        <a:spcBef>
                          <a:spcPts val="0"/>
                        </a:spcBef>
                        <a:spcAft>
                          <a:spcPts val="0"/>
                        </a:spcAft>
                        <a:buNone/>
                      </a:pPr>
                      <a:r>
                        <a:rPr lang="en" sz="1200">
                          <a:solidFill>
                            <a:srgbClr val="46166A"/>
                          </a:solidFill>
                        </a:rPr>
                        <a:t>ECON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Principles of Economics (see math pre-req)</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IS or QR</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B4A7D6"/>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B4A7D6"/>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B4A7D6"/>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lnSpc>
                          <a:spcPct val="115000"/>
                        </a:lnSpc>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lang="en" sz="1200" b="0" i="0" u="none" strike="noStrike" noProof="0">
                        <a:latin typeface="Aria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B4A7D6"/>
                      </a:solidFill>
                      <a:prstDash val="solid"/>
                      <a:round/>
                      <a:headEnd type="none" w="sm" len="sm"/>
                      <a:tailEnd type="none" w="sm" len="sm"/>
                    </a:lnR>
                    <a:lnT w="12650" cap="flat" cmpd="sng">
                      <a:solidFill>
                        <a:srgbClr val="B4A7D6"/>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B4A7D6"/>
                      </a:solidFill>
                      <a:prstDash val="solid"/>
                      <a:round/>
                      <a:headEnd type="none" w="sm" len="sm"/>
                      <a:tailEnd type="none" w="sm" len="sm"/>
                    </a:lnL>
                    <a:lnR w="12650" cap="flat" cmpd="sng">
                      <a:solidFill>
                        <a:srgbClr val="B4A7D6"/>
                      </a:solidFill>
                      <a:prstDash val="solid"/>
                      <a:round/>
                      <a:headEnd type="none" w="sm" len="sm"/>
                      <a:tailEnd type="none" w="sm" len="sm"/>
                    </a:lnR>
                    <a:lnT w="12650" cap="flat" cmpd="sng">
                      <a:solidFill>
                        <a:srgbClr val="B4A7D6"/>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B4A7D6"/>
                      </a:solidFill>
                      <a:prstDash val="solid"/>
                      <a:round/>
                      <a:headEnd type="none" w="sm" len="sm"/>
                      <a:tailEnd type="none" w="sm" len="sm"/>
                    </a:lnL>
                    <a:lnR w="12650" cap="flat" cmpd="sng">
                      <a:solidFill>
                        <a:srgbClr val="B4A7D6"/>
                      </a:solidFill>
                      <a:prstDash val="solid"/>
                      <a:round/>
                      <a:headEnd type="none" w="sm" len="sm"/>
                      <a:tailEnd type="none" w="sm" len="sm"/>
                    </a:lnR>
                    <a:lnT w="12650" cap="flat" cmpd="sng">
                      <a:solidFill>
                        <a:srgbClr val="B4A7D6"/>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lnSpc>
                          <a:spcPct val="115000"/>
                        </a:lnSpc>
                        <a:spcBef>
                          <a:spcPts val="0"/>
                        </a:spcBef>
                        <a:spcAft>
                          <a:spcPts val="0"/>
                        </a:spcAft>
                        <a:buNone/>
                      </a:pPr>
                      <a:r>
                        <a:rPr lang="en" sz="1200">
                          <a:solidFill>
                            <a:srgbClr val="46166A"/>
                          </a:solidFill>
                        </a:rPr>
                        <a:t>Choose an LC</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Choose an LC of interest (not IS or QR)</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B4A7D6"/>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B4A7D6"/>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341350">
                <a:tc>
                  <a:txBody>
                    <a:bodyPr/>
                    <a:lstStyle/>
                    <a:p>
                      <a:pPr marL="0" lvl="0" indent="0" algn="l" rtl="0">
                        <a:spcBef>
                          <a:spcPts val="0"/>
                        </a:spcBef>
                        <a:spcAft>
                          <a:spcPts val="0"/>
                        </a:spcAft>
                        <a:buNone/>
                      </a:pPr>
                      <a:r>
                        <a:rPr lang="en" sz="1200">
                          <a:solidFill>
                            <a:srgbClr val="46166A"/>
                          </a:solidFill>
                        </a:rPr>
                        <a:t>Choose a 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err="1">
                          <a:solidFill>
                            <a:srgbClr val="46166A"/>
                          </a:solidFill>
                        </a:rPr>
                        <a:t>Paracurricular</a:t>
                      </a:r>
                      <a:r>
                        <a:rPr lang="en" sz="1200">
                          <a:solidFill>
                            <a:srgbClr val="46166A"/>
                          </a:solidFill>
                        </a:rPr>
                        <a:t> / PE course (See HHPA 001-099)</a:t>
                      </a:r>
                      <a:endParaRPr sz="1200">
                        <a:solidFill>
                          <a:srgbClr val="46166A"/>
                        </a:solidFill>
                      </a:endParaRPr>
                    </a:p>
                    <a:p>
                      <a:pPr marL="0" lvl="0" indent="0" algn="l" rtl="0">
                        <a:spcBef>
                          <a:spcPts val="0"/>
                        </a:spcBef>
                        <a:spcAft>
                          <a:spcPts val="0"/>
                        </a:spcAft>
                        <a:buNone/>
                      </a:pPr>
                      <a:r>
                        <a:rPr lang="en" sz="1200" i="1">
                          <a:solidFill>
                            <a:srgbClr val="46166A"/>
                          </a:solidFill>
                        </a:rPr>
                        <a:t>Athletics team credits: Refer to coach</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B4A7D6"/>
                      </a:solidFill>
                      <a:prstDash val="solid"/>
                      <a:round/>
                      <a:headEnd type="none" w="sm" len="sm"/>
                      <a:tailEnd type="none" w="sm" len="sm"/>
                    </a:lnR>
                    <a:lnT w="12650" cap="flat" cmpd="sng">
                      <a:solidFill>
                        <a:srgbClr val="B4A7D6"/>
                      </a:solidFill>
                      <a:prstDash val="solid"/>
                      <a:round/>
                      <a:headEnd type="none" w="sm" len="sm"/>
                      <a:tailEnd type="none" w="sm" len="sm"/>
                    </a:lnT>
                    <a:lnB w="12650" cap="flat" cmpd="sng">
                      <a:solidFill>
                        <a:srgbClr val="B4A7D6"/>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14-15</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B4A7D6"/>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130" name="Google Shape;130;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131" name="Google Shape;131;p21"/>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1"/>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ECONOMICS</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E0CF99B3-8665-48DA-A520-122AADAD4840}"/>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D862750C-48D7-4600-8A8A-A17F095B3DD2}"/>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US" sz="1200" i="1">
                <a:solidFill>
                  <a:srgbClr val="46166A"/>
                </a:solidFill>
              </a:rPr>
              <a:t>Back to </a:t>
            </a:r>
            <a:r>
              <a:rPr lang="en-US"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lang="en-US" i="1">
              <a:solidFill>
                <a:schemeClr val="hlin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graphicFrame>
        <p:nvGraphicFramePr>
          <p:cNvPr id="139" name="Google Shape;139;p22"/>
          <p:cNvGraphicFramePr/>
          <p:nvPr>
            <p:extLst>
              <p:ext uri="{D42A27DB-BD31-4B8C-83A1-F6EECF244321}">
                <p14:modId xmlns:p14="http://schemas.microsoft.com/office/powerpoint/2010/main" val="338900439"/>
              </p:ext>
            </p:extLst>
          </p:nvPr>
        </p:nvGraphicFramePr>
        <p:xfrm>
          <a:off x="462900" y="915350"/>
          <a:ext cx="8229219" cy="3463759"/>
        </p:xfrm>
        <a:graphic>
          <a:graphicData uri="http://schemas.openxmlformats.org/drawingml/2006/table">
            <a:tbl>
              <a:tblPr>
                <a:noFill/>
                <a:tableStyleId>{4AEECB8E-0D09-4BE4-9803-895421F83BF0}</a:tableStyleId>
              </a:tblPr>
              <a:tblGrid>
                <a:gridCol w="1484425">
                  <a:extLst>
                    <a:ext uri="{9D8B030D-6E8A-4147-A177-3AD203B41FA5}">
                      <a16:colId xmlns:a16="http://schemas.microsoft.com/office/drawing/2014/main" val="20000"/>
                    </a:ext>
                  </a:extLst>
                </a:gridCol>
                <a:gridCol w="4349114">
                  <a:extLst>
                    <a:ext uri="{9D8B030D-6E8A-4147-A177-3AD203B41FA5}">
                      <a16:colId xmlns:a16="http://schemas.microsoft.com/office/drawing/2014/main" val="20001"/>
                    </a:ext>
                  </a:extLst>
                </a:gridCol>
                <a:gridCol w="643273">
                  <a:extLst>
                    <a:ext uri="{9D8B030D-6E8A-4147-A177-3AD203B41FA5}">
                      <a16:colId xmlns:a16="http://schemas.microsoft.com/office/drawing/2014/main" val="20002"/>
                    </a:ext>
                  </a:extLst>
                </a:gridCol>
                <a:gridCol w="847657">
                  <a:extLst>
                    <a:ext uri="{9D8B030D-6E8A-4147-A177-3AD203B41FA5}">
                      <a16:colId xmlns:a16="http://schemas.microsoft.com/office/drawing/2014/main" val="20003"/>
                    </a:ext>
                  </a:extLst>
                </a:gridCol>
                <a:gridCol w="90475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a:t>
                      </a:r>
                      <a:endParaRPr lang="en-US" sz="1200" b="0" i="0" u="none" strike="noStrike" noProof="0">
                        <a:highlight>
                          <a:srgbClr val="000080"/>
                        </a:highlight>
                      </a:endParaRPr>
                    </a:p>
                    <a:p>
                      <a:pPr marL="0" lvl="0" indent="0" algn="l">
                        <a:lnSpc>
                          <a:spcPct val="114999"/>
                        </a:lnSpc>
                        <a:spcBef>
                          <a:spcPts val="0"/>
                        </a:spcBef>
                        <a:spcAft>
                          <a:spcPts val="0"/>
                        </a:spcAft>
                        <a:buNone/>
                      </a:pP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07350">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60725">
                <a:tc>
                  <a:txBody>
                    <a:bodyPr/>
                    <a:lstStyle/>
                    <a:p>
                      <a:pPr marL="0" lvl="0" indent="0" algn="l" rtl="0">
                        <a:lnSpc>
                          <a:spcPct val="115000"/>
                        </a:lnSpc>
                        <a:spcBef>
                          <a:spcPts val="0"/>
                        </a:spcBef>
                        <a:spcAft>
                          <a:spcPts val="0"/>
                        </a:spcAft>
                        <a:buNone/>
                      </a:pPr>
                      <a:r>
                        <a:rPr lang="en" sz="1200">
                          <a:solidFill>
                            <a:srgbClr val="46166A"/>
                          </a:solidFill>
                        </a:rPr>
                        <a:t>EDUC 150  and/or</a:t>
                      </a:r>
                      <a:endParaRPr lang="en" sz="1200" b="1">
                        <a:solidFill>
                          <a:srgbClr val="46166A"/>
                        </a:solidFill>
                      </a:endParaRPr>
                    </a:p>
                    <a:p>
                      <a:pPr marL="0" lvl="0" indent="0" algn="l" rtl="0">
                        <a:lnSpc>
                          <a:spcPct val="115000"/>
                        </a:lnSpc>
                        <a:spcBef>
                          <a:spcPts val="0"/>
                        </a:spcBef>
                        <a:spcAft>
                          <a:spcPts val="0"/>
                        </a:spcAft>
                        <a:buNone/>
                      </a:pPr>
                      <a:r>
                        <a:rPr lang="en" sz="1200">
                          <a:solidFill>
                            <a:srgbClr val="46166A"/>
                          </a:solidFill>
                        </a:rPr>
                        <a:t>MATH 135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Foundations of Education </a:t>
                      </a:r>
                      <a:endParaRPr lang="en" sz="1200" b="0">
                        <a:solidFill>
                          <a:srgbClr val="46166A"/>
                        </a:solidFill>
                      </a:endParaRPr>
                    </a:p>
                    <a:p>
                      <a:pPr marL="0" lvl="0" indent="0" algn="l" rtl="0">
                        <a:lnSpc>
                          <a:spcPct val="115000"/>
                        </a:lnSpc>
                        <a:spcBef>
                          <a:spcPts val="0"/>
                        </a:spcBef>
                        <a:spcAft>
                          <a:spcPts val="0"/>
                        </a:spcAft>
                        <a:buNone/>
                      </a:pPr>
                      <a:r>
                        <a:rPr lang="en" sz="1200">
                          <a:solidFill>
                            <a:srgbClr val="46166A"/>
                          </a:solidFill>
                        </a:rPr>
                        <a:t>Math for Elementary Teachers I</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b="1">
                        <a:solidFill>
                          <a:srgbClr val="46166A"/>
                        </a:solidFill>
                      </a:endParaRPr>
                    </a:p>
                    <a:p>
                      <a:pPr marL="0" lvl="0" indent="0" algn="l" rtl="0">
                        <a:lnSpc>
                          <a:spcPct val="115000"/>
                        </a:lnSpc>
                        <a:spcBef>
                          <a:spcPts val="0"/>
                        </a:spcBef>
                        <a:spcAft>
                          <a:spcPts val="0"/>
                        </a:spcAft>
                        <a:buNone/>
                      </a:pPr>
                      <a:r>
                        <a:rPr lang="en" sz="1200">
                          <a:solidFill>
                            <a:srgbClr val="46166A"/>
                          </a:solidFill>
                        </a:rPr>
                        <a:t>QR</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3  </a:t>
                      </a:r>
                      <a:endParaRPr lang="en" sz="1200" b="1">
                        <a:solidFill>
                          <a:srgbClr val="46166A"/>
                        </a:solidFill>
                      </a:endParaRPr>
                    </a:p>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INQS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28667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None/>
                      </a:pPr>
                      <a:r>
                        <a:rPr lang="en" sz="1200">
                          <a:solidFill>
                            <a:srgbClr val="46166A"/>
                          </a:solidFill>
                        </a:rPr>
                        <a:t>Choose a 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err="1">
                          <a:solidFill>
                            <a:srgbClr val="46166A"/>
                          </a:solidFill>
                        </a:rPr>
                        <a:t>Paracurricular</a:t>
                      </a:r>
                      <a:r>
                        <a:rPr lang="en" sz="1200">
                          <a:solidFill>
                            <a:srgbClr val="46166A"/>
                          </a:solidFill>
                        </a:rPr>
                        <a:t> / PE course (See HHPA 001-099)</a:t>
                      </a:r>
                      <a:endParaRPr sz="1200">
                        <a:solidFill>
                          <a:srgbClr val="46166A"/>
                        </a:solidFill>
                      </a:endParaRPr>
                    </a:p>
                    <a:p>
                      <a:pPr marL="0" lvl="0" indent="0" algn="l" rtl="0">
                        <a:spcBef>
                          <a:spcPts val="0"/>
                        </a:spcBef>
                        <a:spcAft>
                          <a:spcPts val="0"/>
                        </a:spcAft>
                        <a:buNone/>
                      </a:pPr>
                      <a:r>
                        <a:rPr lang="en" sz="1200" i="1">
                          <a:solidFill>
                            <a:srgbClr val="46166A"/>
                          </a:solidFill>
                        </a:rPr>
                        <a:t>Athletics team credits: Refer to coach</a:t>
                      </a:r>
                      <a:endParaRPr sz="1200" i="1">
                        <a:solidFill>
                          <a:srgbClr val="46166A"/>
                        </a:solidFill>
                      </a:endParaRPr>
                    </a:p>
                  </a:txBody>
                  <a:tcPr marL="91450" marR="91450" marT="45725" marB="45725" anchor="ctr">
                    <a:lnL w="12650" cap="flat" cmpd="sng" algn="ctr">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PARA</a:t>
                      </a:r>
                      <a:endParaRPr sz="1200">
                        <a:solidFill>
                          <a:srgbClr val="46166A"/>
                        </a:solidFill>
                        <a:highlight>
                          <a:srgbClr val="000080"/>
                        </a:highlight>
                      </a:endParaRPr>
                    </a:p>
                  </a:txBody>
                  <a:tcPr marL="91450" marR="91450" marT="45725" marB="45725" anchor="ctr">
                    <a:lnL w="12650" cap="flat" cmpd="sng" algn="ctr">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lgn="ctr">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B4A7D6"/>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B4A7D6"/>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B4A7D6"/>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140" name="Google Shape;140;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141" name="Google Shape;141;p22"/>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2"/>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r>
              <a:rPr lang="en" sz="2000">
                <a:solidFill>
                  <a:srgbClr val="FFFFFF"/>
                </a:solidFill>
              </a:rPr>
              <a:t>SAMPLE SCHEDULE: </a:t>
            </a:r>
            <a:r>
              <a:rPr lang="en" sz="2000">
                <a:solidFill>
                  <a:srgbClr val="FFFFFF"/>
                </a:solidFill>
                <a:hlinkClick r:id="rId3"/>
              </a:rPr>
              <a:t>ELEMENTARY EDUCATION</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3C7E70A8-2CCA-4DE8-96F1-68F1E7B8256F}"/>
              </a:ext>
            </a:extLst>
          </p:cNvPr>
          <p:cNvPicPr>
            <a:picLocks noChangeAspect="1"/>
          </p:cNvPicPr>
          <p:nvPr/>
        </p:nvPicPr>
        <p:blipFill>
          <a:blip r:embed="rId4"/>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B163C103-2210-47D3-829C-682F2AC6B737}"/>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5"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graphicFrame>
        <p:nvGraphicFramePr>
          <p:cNvPr id="149" name="Google Shape;149;p23"/>
          <p:cNvGraphicFramePr/>
          <p:nvPr>
            <p:extLst>
              <p:ext uri="{D42A27DB-BD31-4B8C-83A1-F6EECF244321}">
                <p14:modId xmlns:p14="http://schemas.microsoft.com/office/powerpoint/2010/main" val="1354185810"/>
              </p:ext>
            </p:extLst>
          </p:nvPr>
        </p:nvGraphicFramePr>
        <p:xfrm>
          <a:off x="462900" y="918200"/>
          <a:ext cx="8229225" cy="3704007"/>
        </p:xfrm>
        <a:graphic>
          <a:graphicData uri="http://schemas.openxmlformats.org/drawingml/2006/table">
            <a:tbl>
              <a:tblPr>
                <a:noFill/>
                <a:tableStyleId>{4AEECB8E-0D09-4BE4-9803-895421F83BF0}</a:tableStyleId>
              </a:tblPr>
              <a:tblGrid>
                <a:gridCol w="1484425">
                  <a:extLst>
                    <a:ext uri="{9D8B030D-6E8A-4147-A177-3AD203B41FA5}">
                      <a16:colId xmlns:a16="http://schemas.microsoft.com/office/drawing/2014/main" val="20000"/>
                    </a:ext>
                  </a:extLst>
                </a:gridCol>
                <a:gridCol w="4026425">
                  <a:extLst>
                    <a:ext uri="{9D8B030D-6E8A-4147-A177-3AD203B41FA5}">
                      <a16:colId xmlns:a16="http://schemas.microsoft.com/office/drawing/2014/main" val="20001"/>
                    </a:ext>
                  </a:extLst>
                </a:gridCol>
                <a:gridCol w="956925">
                  <a:extLst>
                    <a:ext uri="{9D8B030D-6E8A-4147-A177-3AD203B41FA5}">
                      <a16:colId xmlns:a16="http://schemas.microsoft.com/office/drawing/2014/main" val="20002"/>
                    </a:ext>
                  </a:extLst>
                </a:gridCol>
                <a:gridCol w="698875">
                  <a:extLst>
                    <a:ext uri="{9D8B030D-6E8A-4147-A177-3AD203B41FA5}">
                      <a16:colId xmlns:a16="http://schemas.microsoft.com/office/drawing/2014/main" val="20003"/>
                    </a:ext>
                  </a:extLst>
                </a:gridCol>
                <a:gridCol w="1062575">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71475">
                <a:tc>
                  <a:txBody>
                    <a:bodyPr/>
                    <a:lstStyle/>
                    <a:p>
                      <a:pPr marL="0" lvl="0" indent="0" algn="l" rtl="0">
                        <a:lnSpc>
                          <a:spcPct val="115000"/>
                        </a:lnSpc>
                        <a:spcBef>
                          <a:spcPts val="0"/>
                        </a:spcBef>
                        <a:spcAft>
                          <a:spcPts val="0"/>
                        </a:spcAft>
                        <a:buNone/>
                      </a:pPr>
                      <a:r>
                        <a:rPr lang="en" sz="1200">
                          <a:solidFill>
                            <a:srgbClr val="46166A"/>
                          </a:solidFill>
                        </a:rPr>
                        <a:t>EDUC 150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Foundations of Education </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45052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Major Course</a:t>
                      </a:r>
                      <a:endParaRPr sz="1200">
                        <a:solidFill>
                          <a:srgbClr val="46166A"/>
                        </a:solidFill>
                      </a:endParaRPr>
                    </a:p>
                    <a:p>
                      <a:pPr marL="0" lvl="0" indent="0" algn="l" rtl="0">
                        <a:lnSpc>
                          <a:spcPct val="115000"/>
                        </a:lnSpc>
                        <a:spcBef>
                          <a:spcPts val="0"/>
                        </a:spcBef>
                        <a:spcAft>
                          <a:spcPts val="0"/>
                        </a:spcAft>
                        <a:buNone/>
                      </a:pPr>
                      <a:endParaRPr sz="1200">
                        <a:solidFill>
                          <a:srgbClr val="46166A"/>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 major course in endorsement content area </a:t>
                      </a:r>
                      <a:endParaRPr sz="1200">
                        <a:solidFill>
                          <a:srgbClr val="46166A"/>
                        </a:solidFill>
                      </a:endParaRPr>
                    </a:p>
                    <a:p>
                      <a:pPr marL="0" lvl="0" indent="0" algn="l" rtl="0">
                        <a:spcBef>
                          <a:spcPts val="0"/>
                        </a:spcBef>
                        <a:spcAft>
                          <a:spcPts val="0"/>
                        </a:spcAft>
                        <a:buClr>
                          <a:schemeClr val="dk1"/>
                        </a:buClr>
                        <a:buSzPts val="1100"/>
                        <a:buFont typeface="Arial"/>
                        <a:buNone/>
                      </a:pPr>
                      <a:r>
                        <a:rPr lang="en" sz="1200">
                          <a:solidFill>
                            <a:srgbClr val="46166A"/>
                          </a:solidFill>
                        </a:rPr>
                        <a:t>(Secondary Education is a second major only).</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200">
                        <a:solidFill>
                          <a:srgbClr val="46166A"/>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3-5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9D2E9"/>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p>
                      <a:pPr marL="0" lvl="0" indent="0" algn="l" rtl="0">
                        <a:lnSpc>
                          <a:spcPct val="115000"/>
                        </a:lnSpc>
                        <a:spcBef>
                          <a:spcPts val="0"/>
                        </a:spcBef>
                        <a:spcAft>
                          <a:spcPts val="0"/>
                        </a:spcAft>
                        <a:buNone/>
                      </a:pPr>
                      <a:endParaRPr sz="1200">
                        <a:solidFill>
                          <a:srgbClr val="46166A"/>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not fulfilled by this major (for example, not IS or US)</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9D2E9"/>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None/>
                      </a:pPr>
                      <a:r>
                        <a:rPr lang="en" sz="1200">
                          <a:solidFill>
                            <a:srgbClr val="46166A"/>
                          </a:solidFill>
                        </a:rPr>
                        <a:t>Choose a 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err="1">
                          <a:solidFill>
                            <a:srgbClr val="46166A"/>
                          </a:solidFill>
                        </a:rPr>
                        <a:t>Paracurricular</a:t>
                      </a:r>
                      <a:r>
                        <a:rPr lang="en" sz="1200">
                          <a:solidFill>
                            <a:srgbClr val="46166A"/>
                          </a:solidFill>
                        </a:rPr>
                        <a:t> / PE course (See HHPA 001-099)</a:t>
                      </a:r>
                      <a:endParaRPr sz="1200">
                        <a:solidFill>
                          <a:srgbClr val="46166A"/>
                        </a:solidFill>
                      </a:endParaRPr>
                    </a:p>
                    <a:p>
                      <a:pPr marL="0" lvl="0" indent="0" algn="l" rtl="0">
                        <a:spcBef>
                          <a:spcPts val="0"/>
                        </a:spcBef>
                        <a:spcAft>
                          <a:spcPts val="0"/>
                        </a:spcAft>
                        <a:buNone/>
                      </a:pPr>
                      <a:r>
                        <a:rPr lang="en" sz="1200" i="1">
                          <a:solidFill>
                            <a:srgbClr val="46166A"/>
                          </a:solidFill>
                        </a:rPr>
                        <a:t>Athletics team credits: Refer to coach</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9D2E9"/>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12-14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
        <p:nvSpPr>
          <p:cNvPr id="150" name="Google Shape;150;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
        <p:nvSpPr>
          <p:cNvPr id="151" name="Google Shape;151;p23"/>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3"/>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a:t>
            </a:r>
            <a:r>
              <a:rPr lang="en" sz="2000">
                <a:solidFill>
                  <a:srgbClr val="FFFFFF"/>
                </a:solidFill>
                <a:hlinkClick r:id="rId3"/>
              </a:rPr>
              <a:t>SECONDARY EDUCATION</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C37C6CF7-D495-4654-A7D3-37F189C265B9}"/>
              </a:ext>
            </a:extLst>
          </p:cNvPr>
          <p:cNvPicPr>
            <a:picLocks noChangeAspect="1"/>
          </p:cNvPicPr>
          <p:nvPr/>
        </p:nvPicPr>
        <p:blipFill>
          <a:blip r:embed="rId4"/>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8618451A-641C-4967-AB01-40FB6D7A7B4B}"/>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5"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graphicFrame>
        <p:nvGraphicFramePr>
          <p:cNvPr id="159" name="Google Shape;159;p24"/>
          <p:cNvGraphicFramePr/>
          <p:nvPr>
            <p:extLst>
              <p:ext uri="{D42A27DB-BD31-4B8C-83A1-F6EECF244321}">
                <p14:modId xmlns:p14="http://schemas.microsoft.com/office/powerpoint/2010/main" val="211551937"/>
              </p:ext>
            </p:extLst>
          </p:nvPr>
        </p:nvGraphicFramePr>
        <p:xfrm>
          <a:off x="453375" y="915350"/>
          <a:ext cx="8229225" cy="3594379"/>
        </p:xfrm>
        <a:graphic>
          <a:graphicData uri="http://schemas.openxmlformats.org/drawingml/2006/table">
            <a:tbl>
              <a:tblPr>
                <a:noFill/>
                <a:tableStyleId>{4AEECB8E-0D09-4BE4-9803-895421F83BF0}</a:tableStyleId>
              </a:tblPr>
              <a:tblGrid>
                <a:gridCol w="1484425">
                  <a:extLst>
                    <a:ext uri="{9D8B030D-6E8A-4147-A177-3AD203B41FA5}">
                      <a16:colId xmlns:a16="http://schemas.microsoft.com/office/drawing/2014/main" val="20000"/>
                    </a:ext>
                  </a:extLst>
                </a:gridCol>
                <a:gridCol w="4257900">
                  <a:extLst>
                    <a:ext uri="{9D8B030D-6E8A-4147-A177-3AD203B41FA5}">
                      <a16:colId xmlns:a16="http://schemas.microsoft.com/office/drawing/2014/main" val="20001"/>
                    </a:ext>
                  </a:extLst>
                </a:gridCol>
                <a:gridCol w="789350">
                  <a:extLst>
                    <a:ext uri="{9D8B030D-6E8A-4147-A177-3AD203B41FA5}">
                      <a16:colId xmlns:a16="http://schemas.microsoft.com/office/drawing/2014/main" val="20002"/>
                    </a:ext>
                  </a:extLst>
                </a:gridCol>
                <a:gridCol w="673200">
                  <a:extLst>
                    <a:ext uri="{9D8B030D-6E8A-4147-A177-3AD203B41FA5}">
                      <a16:colId xmlns:a16="http://schemas.microsoft.com/office/drawing/2014/main" val="20003"/>
                    </a:ext>
                  </a:extLst>
                </a:gridCol>
                <a:gridCol w="102435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2688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258125">
                <a:tc>
                  <a:txBody>
                    <a:bodyPr/>
                    <a:lstStyle/>
                    <a:p>
                      <a:pPr marL="0" lvl="0" indent="0" algn="l" rtl="0">
                        <a:lnSpc>
                          <a:spcPct val="115000"/>
                        </a:lnSpc>
                        <a:spcBef>
                          <a:spcPts val="0"/>
                        </a:spcBef>
                        <a:spcAft>
                          <a:spcPts val="0"/>
                        </a:spcAft>
                        <a:buNone/>
                      </a:pPr>
                      <a:r>
                        <a:rPr lang="en" sz="1200">
                          <a:solidFill>
                            <a:srgbClr val="46166A"/>
                          </a:solidFill>
                        </a:rPr>
                        <a:t>ENGL 200 </a:t>
                      </a:r>
                      <a:r>
                        <a:rPr lang="en" sz="1200" b="1">
                          <a:solidFill>
                            <a:srgbClr val="46166A"/>
                          </a:solidFill>
                        </a:rPr>
                        <a:t>or</a:t>
                      </a:r>
                      <a:r>
                        <a:rPr lang="en" sz="1200">
                          <a:solidFill>
                            <a:srgbClr val="46166A"/>
                          </a:solidFill>
                        </a:rPr>
                        <a:t> ENGL 250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Intro to Creative Writing </a:t>
                      </a:r>
                      <a:r>
                        <a:rPr lang="en" sz="1200" b="1">
                          <a:solidFill>
                            <a:srgbClr val="46166A"/>
                          </a:solidFill>
                        </a:rPr>
                        <a:t>or</a:t>
                      </a:r>
                      <a:endParaRPr lang="en" sz="1200">
                        <a:solidFill>
                          <a:srgbClr val="46166A"/>
                        </a:solidFill>
                      </a:endParaRPr>
                    </a:p>
                    <a:p>
                      <a:pPr marL="0" lvl="0" indent="0" algn="l">
                        <a:lnSpc>
                          <a:spcPct val="114999"/>
                        </a:lnSpc>
                        <a:spcBef>
                          <a:spcPts val="0"/>
                        </a:spcBef>
                        <a:spcAft>
                          <a:spcPts val="0"/>
                        </a:spcAft>
                        <a:buNone/>
                      </a:pPr>
                      <a:r>
                        <a:rPr lang="en" sz="1200">
                          <a:solidFill>
                            <a:srgbClr val="46166A"/>
                          </a:solidFill>
                        </a:rPr>
                        <a:t>Poetry, Prose, and Plays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F3F3F3">
                          <a:alpha val="0"/>
                        </a:srgbClr>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CS</a:t>
                      </a:r>
                    </a:p>
                    <a:p>
                      <a:pPr marL="0" lvl="0" indent="0" algn="l">
                        <a:lnSpc>
                          <a:spcPct val="114999"/>
                        </a:lnSpc>
                        <a:spcBef>
                          <a:spcPts val="0"/>
                        </a:spcBef>
                        <a:spcAft>
                          <a:spcPts val="0"/>
                        </a:spcAft>
                        <a:buNone/>
                      </a:pPr>
                      <a:r>
                        <a:rPr lang="en" sz="1200">
                          <a:solidFill>
                            <a:srgbClr val="46166A"/>
                          </a:solidFill>
                        </a:rPr>
                        <a:t>CS</a:t>
                      </a:r>
                    </a:p>
                  </a:txBody>
                  <a:tcPr marL="91450" marR="91450" marT="45725" marB="45725">
                    <a:lnL w="12650" cap="flat" cmpd="sng">
                      <a:solidFill>
                        <a:srgbClr val="F3F3F3">
                          <a:alpha val="0"/>
                        </a:srgbClr>
                      </a:solidFill>
                      <a:prstDash val="solid"/>
                      <a:round/>
                      <a:headEnd type="none" w="sm" len="sm"/>
                      <a:tailEnd type="none" w="sm" len="sm"/>
                    </a:lnL>
                    <a:lnR w="12650" cap="flat" cmpd="sng">
                      <a:solidFill>
                        <a:srgbClr val="F3F3F3">
                          <a:alpha val="0"/>
                        </a:srgbClr>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F3F3F3">
                          <a:alpha val="0"/>
                        </a:srgbClr>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F3F3F3">
                          <a:alpha val="0"/>
                        </a:srgbClr>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20124D"/>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lnSpc>
                          <a:spcPct val="115000"/>
                        </a:lnSpc>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F3F3F3">
                          <a:alpha val="0"/>
                        </a:srgbClr>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51C75"/>
                          </a:solidFill>
                        </a:rPr>
                        <a:t>4</a:t>
                      </a:r>
                      <a:endParaRPr sz="1200">
                        <a:solidFill>
                          <a:srgbClr val="351C75"/>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20124D"/>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20150">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20124D"/>
                          </a:solidFill>
                        </a:rPr>
                        <a:t>EL</a:t>
                      </a:r>
                      <a:endParaRPr sz="1200">
                        <a:solidFill>
                          <a:srgbClr val="20124D"/>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351C75"/>
                          </a:solidFill>
                        </a:rPr>
                        <a:t>1</a:t>
                      </a:r>
                      <a:endParaRPr sz="1200">
                        <a:solidFill>
                          <a:srgbClr val="351C75"/>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20124D"/>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9D2E9"/>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p>
                      <a:pPr marL="0" lvl="0" indent="0" algn="l" rtl="0">
                        <a:lnSpc>
                          <a:spcPct val="115000"/>
                        </a:lnSpc>
                        <a:spcBef>
                          <a:spcPts val="0"/>
                        </a:spcBef>
                        <a:spcAft>
                          <a:spcPts val="0"/>
                        </a:spcAft>
                        <a:buNone/>
                      </a:pPr>
                      <a:endParaRPr sz="1200">
                        <a:solidFill>
                          <a:srgbClr val="46166A"/>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(not a CS)</a:t>
                      </a:r>
                      <a:endParaRPr sz="1200" i="1">
                        <a:solidFill>
                          <a:srgbClr val="46166A"/>
                        </a:solidFill>
                      </a:endParaRPr>
                    </a:p>
                  </a:txBody>
                  <a:tcPr marL="91450" marR="91450" marT="45725" marB="45725">
                    <a:lnL w="12650" cap="flat" cmpd="sng" algn="ctr">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chemeClr val="lt1"/>
                        </a:solidFill>
                        <a:highlight>
                          <a:srgbClr val="000080"/>
                        </a:highlight>
                      </a:endParaRPr>
                    </a:p>
                  </a:txBody>
                  <a:tcPr marL="91450" marR="91450" marT="45725" marB="45725">
                    <a:lnL w="12650" cap="flat" cmpd="sng" algn="ctr">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lgn="ctr">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9D2E9"/>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160" name="Google Shape;160;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sp>
        <p:nvSpPr>
          <p:cNvPr id="161" name="Google Shape;161;p24"/>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4"/>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r>
              <a:rPr lang="en" sz="2000">
                <a:solidFill>
                  <a:srgbClr val="FFFFFF"/>
                </a:solidFill>
              </a:rPr>
              <a:t>SAMPLE SCHEDULE: CREATIVE WRITING or LITERATURE</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03B8DA71-5559-45C3-B132-14868EBFEAA4}"/>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73E133CA-E835-4F03-9A74-0F0BBDE00E15}"/>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6"/>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46166A"/>
                </a:solidFill>
                <a:highlight>
                  <a:srgbClr val="FF0000"/>
                </a:highlight>
              </a:rPr>
              <a:t>SPANISH</a:t>
            </a:r>
            <a:endParaRPr sz="3100">
              <a:solidFill>
                <a:srgbClr val="46166A"/>
              </a:solidFill>
              <a:highlight>
                <a:srgbClr val="FF0000"/>
              </a:highlight>
            </a:endParaRPr>
          </a:p>
        </p:txBody>
      </p:sp>
      <p:graphicFrame>
        <p:nvGraphicFramePr>
          <p:cNvPr id="180" name="Google Shape;180;p26"/>
          <p:cNvGraphicFramePr/>
          <p:nvPr>
            <p:extLst>
              <p:ext uri="{D42A27DB-BD31-4B8C-83A1-F6EECF244321}">
                <p14:modId xmlns:p14="http://schemas.microsoft.com/office/powerpoint/2010/main" val="2472536415"/>
              </p:ext>
            </p:extLst>
          </p:nvPr>
        </p:nvGraphicFramePr>
        <p:xfrm>
          <a:off x="457175" y="914400"/>
          <a:ext cx="8234950" cy="3550380"/>
        </p:xfrm>
        <a:graphic>
          <a:graphicData uri="http://schemas.openxmlformats.org/drawingml/2006/table">
            <a:tbl>
              <a:tblPr>
                <a:noFill/>
                <a:tableStyleId>{4AEECB8E-0D09-4BE4-9803-895421F83BF0}</a:tableStyleId>
              </a:tblPr>
              <a:tblGrid>
                <a:gridCol w="1216100">
                  <a:extLst>
                    <a:ext uri="{9D8B030D-6E8A-4147-A177-3AD203B41FA5}">
                      <a16:colId xmlns:a16="http://schemas.microsoft.com/office/drawing/2014/main" val="20000"/>
                    </a:ext>
                  </a:extLst>
                </a:gridCol>
                <a:gridCol w="4132550">
                  <a:extLst>
                    <a:ext uri="{9D8B030D-6E8A-4147-A177-3AD203B41FA5}">
                      <a16:colId xmlns:a16="http://schemas.microsoft.com/office/drawing/2014/main" val="20001"/>
                    </a:ext>
                  </a:extLst>
                </a:gridCol>
                <a:gridCol w="999875">
                  <a:extLst>
                    <a:ext uri="{9D8B030D-6E8A-4147-A177-3AD203B41FA5}">
                      <a16:colId xmlns:a16="http://schemas.microsoft.com/office/drawing/2014/main" val="20002"/>
                    </a:ext>
                  </a:extLst>
                </a:gridCol>
                <a:gridCol w="662850">
                  <a:extLst>
                    <a:ext uri="{9D8B030D-6E8A-4147-A177-3AD203B41FA5}">
                      <a16:colId xmlns:a16="http://schemas.microsoft.com/office/drawing/2014/main" val="20003"/>
                    </a:ext>
                  </a:extLst>
                </a:gridCol>
                <a:gridCol w="1223575">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0525">
                <a:tc>
                  <a:txBody>
                    <a:bodyPr/>
                    <a:lstStyle/>
                    <a:p>
                      <a:pPr marL="0" lvl="0" indent="0" algn="l" rtl="0">
                        <a:lnSpc>
                          <a:spcPct val="115000"/>
                        </a:lnSpc>
                        <a:spcBef>
                          <a:spcPts val="0"/>
                        </a:spcBef>
                        <a:spcAft>
                          <a:spcPts val="0"/>
                        </a:spcAft>
                        <a:buNone/>
                      </a:pPr>
                      <a:r>
                        <a:rPr lang="en" sz="1200">
                          <a:solidFill>
                            <a:srgbClr val="46166A"/>
                          </a:solidFill>
                        </a:rPr>
                        <a:t>GLSP 105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Intensive Elementary Spanish</a:t>
                      </a:r>
                      <a:endParaRPr sz="1200">
                        <a:solidFill>
                          <a:srgbClr val="46166A"/>
                        </a:solidFill>
                      </a:endParaRPr>
                    </a:p>
                    <a:p>
                      <a:pPr marL="0" lvl="0" indent="0" algn="l" rtl="0">
                        <a:lnSpc>
                          <a:spcPct val="115000"/>
                        </a:lnSpc>
                        <a:spcBef>
                          <a:spcPts val="0"/>
                        </a:spcBef>
                        <a:spcAft>
                          <a:spcPts val="0"/>
                        </a:spcAft>
                        <a:buNone/>
                      </a:pPr>
                      <a:r>
                        <a:rPr lang="en" sz="1200" i="1">
                          <a:solidFill>
                            <a:srgbClr val="46166A"/>
                          </a:solidFill>
                        </a:rPr>
                        <a:t>Consider </a:t>
                      </a:r>
                      <a:r>
                        <a:rPr lang="en" sz="1200" i="1" u="sng">
                          <a:solidFill>
                            <a:schemeClr val="hlink"/>
                          </a:solidFill>
                          <a:hlinkClick r:id="rId3"/>
                        </a:rPr>
                        <a:t>course placement information</a:t>
                      </a:r>
                      <a:endParaRPr sz="1200" i="1">
                        <a:solidFill>
                          <a:srgbClr val="46166A"/>
                        </a:solidFill>
                        <a:hlinkClick r:id="rId3"/>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lnSpc>
                          <a:spcPct val="115000"/>
                        </a:lnSpc>
                        <a:spcBef>
                          <a:spcPts val="0"/>
                        </a:spcBef>
                        <a:spcAft>
                          <a:spcPts val="0"/>
                        </a:spcAft>
                        <a:buNone/>
                      </a:pPr>
                      <a:r>
                        <a:rPr lang="en" sz="1200">
                          <a:solidFill>
                            <a:srgbClr val="46166A"/>
                          </a:solidFill>
                        </a:rPr>
                        <a:t>Choose an LC</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(Example: NW)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NW</a:t>
                      </a:r>
                      <a:endParaRPr lang="en" sz="1200">
                        <a:solidFill>
                          <a:srgbClr val="F3F3F3"/>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spcBef>
                          <a:spcPts val="0"/>
                        </a:spcBef>
                        <a:spcAft>
                          <a:spcPts val="0"/>
                        </a:spcAft>
                        <a:buNone/>
                      </a:pPr>
                      <a:r>
                        <a:rPr lang="en" sz="1200" b="0" i="0" u="none" strike="noStrike" noProof="0">
                          <a:solidFill>
                            <a:srgbClr val="46166A"/>
                          </a:solidFill>
                          <a:latin typeface="Arial"/>
                        </a:rPr>
                        <a:t>Choose an Inquiry Seminar (College Writing) </a:t>
                      </a:r>
                      <a:endParaRPr b="0" i="0" u="none" strike="noStrike" noProof="0">
                        <a:latin typeface="Aria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lang="en"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 15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15</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
        <p:nvSpPr>
          <p:cNvPr id="181" name="Google Shape;181;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
        <p:nvSpPr>
          <p:cNvPr id="183" name="Google Shape;183;p26"/>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6"/>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SPANISH</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8F41A0E4-230A-4392-BEB1-AB80FC3B3816}"/>
              </a:ext>
            </a:extLst>
          </p:cNvPr>
          <p:cNvPicPr>
            <a:picLocks noChangeAspect="1"/>
          </p:cNvPicPr>
          <p:nvPr/>
        </p:nvPicPr>
        <p:blipFill>
          <a:blip r:embed="rId4"/>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77232294-1594-4E3C-8D27-4FCAD65DBF7D}"/>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5"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7"/>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46166A"/>
                </a:solidFill>
                <a:highlight>
                  <a:srgbClr val="FF0000"/>
                </a:highlight>
              </a:rPr>
              <a:t>SPANISH</a:t>
            </a:r>
            <a:endParaRPr sz="3100">
              <a:solidFill>
                <a:srgbClr val="46166A"/>
              </a:solidFill>
              <a:highlight>
                <a:srgbClr val="FF0000"/>
              </a:highlight>
            </a:endParaRPr>
          </a:p>
        </p:txBody>
      </p:sp>
      <p:graphicFrame>
        <p:nvGraphicFramePr>
          <p:cNvPr id="191" name="Google Shape;191;p27"/>
          <p:cNvGraphicFramePr/>
          <p:nvPr>
            <p:extLst>
              <p:ext uri="{D42A27DB-BD31-4B8C-83A1-F6EECF244321}">
                <p14:modId xmlns:p14="http://schemas.microsoft.com/office/powerpoint/2010/main" val="3763173965"/>
              </p:ext>
            </p:extLst>
          </p:nvPr>
        </p:nvGraphicFramePr>
        <p:xfrm>
          <a:off x="457175" y="914400"/>
          <a:ext cx="8234950" cy="3809984"/>
        </p:xfrm>
        <a:graphic>
          <a:graphicData uri="http://schemas.openxmlformats.org/drawingml/2006/table">
            <a:tbl>
              <a:tblPr>
                <a:noFill/>
                <a:tableStyleId>{4AEECB8E-0D09-4BE4-9803-895421F83BF0}</a:tableStyleId>
              </a:tblPr>
              <a:tblGrid>
                <a:gridCol w="1344350">
                  <a:extLst>
                    <a:ext uri="{9D8B030D-6E8A-4147-A177-3AD203B41FA5}">
                      <a16:colId xmlns:a16="http://schemas.microsoft.com/office/drawing/2014/main" val="20000"/>
                    </a:ext>
                  </a:extLst>
                </a:gridCol>
                <a:gridCol w="4065600">
                  <a:extLst>
                    <a:ext uri="{9D8B030D-6E8A-4147-A177-3AD203B41FA5}">
                      <a16:colId xmlns:a16="http://schemas.microsoft.com/office/drawing/2014/main" val="20001"/>
                    </a:ext>
                  </a:extLst>
                </a:gridCol>
                <a:gridCol w="854700">
                  <a:extLst>
                    <a:ext uri="{9D8B030D-6E8A-4147-A177-3AD203B41FA5}">
                      <a16:colId xmlns:a16="http://schemas.microsoft.com/office/drawing/2014/main" val="20002"/>
                    </a:ext>
                  </a:extLst>
                </a:gridCol>
                <a:gridCol w="737825">
                  <a:extLst>
                    <a:ext uri="{9D8B030D-6E8A-4147-A177-3AD203B41FA5}">
                      <a16:colId xmlns:a16="http://schemas.microsoft.com/office/drawing/2014/main" val="20003"/>
                    </a:ext>
                  </a:extLst>
                </a:gridCol>
                <a:gridCol w="1232475">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0525">
                <a:tc>
                  <a:txBody>
                    <a:bodyPr/>
                    <a:lstStyle/>
                    <a:p>
                      <a:pPr marL="0" lvl="0" indent="0" algn="l" rtl="0">
                        <a:lnSpc>
                          <a:spcPct val="115000"/>
                        </a:lnSpc>
                        <a:spcBef>
                          <a:spcPts val="0"/>
                        </a:spcBef>
                        <a:spcAft>
                          <a:spcPts val="0"/>
                        </a:spcAft>
                        <a:buNone/>
                      </a:pPr>
                      <a:r>
                        <a:rPr lang="en" sz="1200">
                          <a:solidFill>
                            <a:srgbClr val="46166A"/>
                          </a:solidFill>
                        </a:rPr>
                        <a:t>GLJP 101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Elementary Japanese</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07350">
                <a:tc>
                  <a:txBody>
                    <a:bodyPr/>
                    <a:lstStyle/>
                    <a:p>
                      <a:pPr marL="0" lvl="0" indent="0" algn="l" rtl="0">
                        <a:spcBef>
                          <a:spcPts val="0"/>
                        </a:spcBef>
                        <a:spcAft>
                          <a:spcPts val="0"/>
                        </a:spcAft>
                        <a:buSzPts val="1100"/>
                        <a:buFont typeface="Arial"/>
                        <a:buNone/>
                      </a:pPr>
                      <a:r>
                        <a:rPr lang="en" sz="1200">
                          <a:solidFill>
                            <a:srgbClr val="46166A"/>
                          </a:solidFill>
                        </a:rPr>
                        <a:t>Choose an LC</a:t>
                      </a:r>
                      <a:endParaRPr lang="en-US"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SzPts val="1100"/>
                        <a:buFont typeface="Arial"/>
                        <a:buNone/>
                      </a:pPr>
                      <a:r>
                        <a:rPr lang="en" sz="1200">
                          <a:solidFill>
                            <a:srgbClr val="46166A"/>
                          </a:solidFill>
                        </a:rPr>
                        <a:t>Choose an LC of interest not fulfilled by this major</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SzPts val="1100"/>
                        <a:buFont typeface="Arial"/>
                        <a:buNone/>
                      </a:pPr>
                      <a:endParaRPr lang="en"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3-4</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281700">
                <a:tc>
                  <a:txBody>
                    <a:bodyPr/>
                    <a:lstStyle/>
                    <a:p>
                      <a:pPr marL="0" lvl="0" indent="0" algn="l" rtl="0">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r>
                        <a:rPr lang="en" sz="1200">
                          <a:solidFill>
                            <a:srgbClr val="46166A"/>
                          </a:solidFill>
                        </a:rPr>
                        <a:t>Choose a 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err="1">
                          <a:solidFill>
                            <a:srgbClr val="46166A"/>
                          </a:solidFill>
                        </a:rPr>
                        <a:t>Paracurricular</a:t>
                      </a:r>
                      <a:r>
                        <a:rPr lang="en" sz="1200">
                          <a:solidFill>
                            <a:srgbClr val="46166A"/>
                          </a:solidFill>
                        </a:rPr>
                        <a:t> / PE course (See HHPA 001-099)</a:t>
                      </a:r>
                      <a:endParaRPr sz="1200">
                        <a:solidFill>
                          <a:srgbClr val="46166A"/>
                        </a:solidFill>
                      </a:endParaRPr>
                    </a:p>
                    <a:p>
                      <a:pPr marL="0" lvl="0" indent="0" algn="l" rtl="0">
                        <a:spcBef>
                          <a:spcPts val="0"/>
                        </a:spcBef>
                        <a:spcAft>
                          <a:spcPts val="0"/>
                        </a:spcAft>
                        <a:buNone/>
                      </a:pPr>
                      <a:r>
                        <a:rPr lang="en" sz="1200" i="1">
                          <a:solidFill>
                            <a:srgbClr val="46166A"/>
                          </a:solidFill>
                        </a:rPr>
                        <a:t>Athletics team credits: Refer to coach</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14-15</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192" name="Google Shape;192;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16</a:t>
            </a:fld>
            <a:endParaRPr/>
          </a:p>
        </p:txBody>
      </p:sp>
      <p:sp>
        <p:nvSpPr>
          <p:cNvPr id="194" name="Google Shape;194;p27"/>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7"/>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JAPANESE</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8E5B5681-A4B7-46D2-AB22-C8D756FE8DA7}"/>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0FEA5675-30AF-4B42-95BE-745CB1BFA59D}"/>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graphicFrame>
        <p:nvGraphicFramePr>
          <p:cNvPr id="201" name="Google Shape;201;p28"/>
          <p:cNvGraphicFramePr/>
          <p:nvPr>
            <p:extLst>
              <p:ext uri="{D42A27DB-BD31-4B8C-83A1-F6EECF244321}">
                <p14:modId xmlns:p14="http://schemas.microsoft.com/office/powerpoint/2010/main" val="3695170621"/>
              </p:ext>
            </p:extLst>
          </p:nvPr>
        </p:nvGraphicFramePr>
        <p:xfrm>
          <a:off x="451875" y="915350"/>
          <a:ext cx="8228075" cy="3585368"/>
        </p:xfrm>
        <a:graphic>
          <a:graphicData uri="http://schemas.openxmlformats.org/drawingml/2006/table">
            <a:tbl>
              <a:tblPr>
                <a:noFill/>
                <a:tableStyleId>{4AEECB8E-0D09-4BE4-9803-895421F83BF0}</a:tableStyleId>
              </a:tblPr>
              <a:tblGrid>
                <a:gridCol w="1233225">
                  <a:extLst>
                    <a:ext uri="{9D8B030D-6E8A-4147-A177-3AD203B41FA5}">
                      <a16:colId xmlns:a16="http://schemas.microsoft.com/office/drawing/2014/main" val="20000"/>
                    </a:ext>
                  </a:extLst>
                </a:gridCol>
                <a:gridCol w="4263375">
                  <a:extLst>
                    <a:ext uri="{9D8B030D-6E8A-4147-A177-3AD203B41FA5}">
                      <a16:colId xmlns:a16="http://schemas.microsoft.com/office/drawing/2014/main" val="20001"/>
                    </a:ext>
                  </a:extLst>
                </a:gridCol>
                <a:gridCol w="919200">
                  <a:extLst>
                    <a:ext uri="{9D8B030D-6E8A-4147-A177-3AD203B41FA5}">
                      <a16:colId xmlns:a16="http://schemas.microsoft.com/office/drawing/2014/main" val="20002"/>
                    </a:ext>
                  </a:extLst>
                </a:gridCol>
                <a:gridCol w="705700">
                  <a:extLst>
                    <a:ext uri="{9D8B030D-6E8A-4147-A177-3AD203B41FA5}">
                      <a16:colId xmlns:a16="http://schemas.microsoft.com/office/drawing/2014/main" val="20003"/>
                    </a:ext>
                  </a:extLst>
                </a:gridCol>
                <a:gridCol w="1106575">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22250">
                <a:tc>
                  <a:txBody>
                    <a:bodyPr/>
                    <a:lstStyle/>
                    <a:p>
                      <a:pPr marL="0" lvl="0" indent="0" algn="l" rtl="0">
                        <a:lnSpc>
                          <a:spcPct val="115000"/>
                        </a:lnSpc>
                        <a:spcBef>
                          <a:spcPts val="0"/>
                        </a:spcBef>
                        <a:spcAft>
                          <a:spcPts val="0"/>
                        </a:spcAft>
                        <a:buNone/>
                      </a:pPr>
                      <a:r>
                        <a:rPr lang="en" sz="1200">
                          <a:solidFill>
                            <a:srgbClr val="46166A"/>
                          </a:solidFill>
                        </a:rPr>
                        <a:t>BIOL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Principles of Biology</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NW</a:t>
                      </a: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243225">
                <a:tc>
                  <a:txBody>
                    <a:bodyPr/>
                    <a:lstStyle/>
                    <a:p>
                      <a:pPr marL="0" lvl="0" indent="0" algn="l" rtl="0">
                        <a:lnSpc>
                          <a:spcPct val="115000"/>
                        </a:lnSpc>
                        <a:spcBef>
                          <a:spcPts val="0"/>
                        </a:spcBef>
                        <a:spcAft>
                          <a:spcPts val="0"/>
                        </a:spcAft>
                        <a:buNone/>
                      </a:pPr>
                      <a:r>
                        <a:rPr lang="en" sz="1200">
                          <a:solidFill>
                            <a:srgbClr val="46166A"/>
                          </a:solidFill>
                        </a:rPr>
                        <a:t>BIOL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Principles of Biology Lab</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not fulfilled by this major</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294525">
                <a:tc>
                  <a:txBody>
                    <a:bodyPr/>
                    <a:lstStyle/>
                    <a:p>
                      <a:pPr marL="0" lvl="0" indent="0" algn="l">
                        <a:lnSpc>
                          <a:spcPct val="114999"/>
                        </a:lnSpc>
                        <a:spcBef>
                          <a:spcPts val="0"/>
                        </a:spcBef>
                        <a:spcAft>
                          <a:spcPts val="0"/>
                        </a:spcAft>
                        <a:buNone/>
                      </a:pPr>
                      <a:r>
                        <a:rPr lang="en" sz="1200">
                          <a:solidFill>
                            <a:srgbClr val="46166A"/>
                          </a:solidFill>
                        </a:rPr>
                        <a:t>HHPA 183</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Seminar in Health / Human Movement</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lang="en"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spcBef>
                          <a:spcPts val="0"/>
                        </a:spcBef>
                        <a:spcAft>
                          <a:spcPts val="0"/>
                        </a:spcAft>
                        <a:buNone/>
                      </a:pPr>
                      <a:r>
                        <a:rPr lang="en" sz="1200">
                          <a:solidFill>
                            <a:srgbClr val="46166A"/>
                          </a:solidFill>
                        </a:rPr>
                        <a:t>1</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a:spcBef>
                          <a:spcPts val="0"/>
                        </a:spcBef>
                        <a:spcAft>
                          <a:spcPts val="0"/>
                        </a:spcAft>
                        <a:buNone/>
                      </a:pPr>
                      <a:r>
                        <a:rPr lang="en" sz="1200">
                          <a:solidFill>
                            <a:srgbClr val="46166A"/>
                          </a:solidFill>
                        </a:rPr>
                        <a:t>HHPA 184</a:t>
                      </a:r>
                    </a:p>
                  </a:txBody>
                  <a:tcPr marL="91450" marR="91450" marT="45725" marB="45725" anchor="ctr">
                    <a:lnL w="12650" cap="flat" cmpd="sng">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spcBef>
                          <a:spcPts val="0"/>
                        </a:spcBef>
                        <a:spcAft>
                          <a:spcPts val="0"/>
                        </a:spcAft>
                        <a:buNone/>
                      </a:pPr>
                      <a:r>
                        <a:rPr lang="en" sz="1200">
                          <a:solidFill>
                            <a:srgbClr val="46166A"/>
                          </a:solidFill>
                        </a:rPr>
                        <a:t>Preventive Care: Athletic Injuries</a:t>
                      </a:r>
                      <a:endParaRPr lang="en-US"/>
                    </a:p>
                  </a:txBody>
                  <a:tcPr marL="91450" marR="91450" marT="45725" marB="45725" anchor="ctr">
                    <a:lnL w="12650" cap="flat" cmpd="sng" algn="ctr">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lang="en" sz="1200">
                        <a:solidFill>
                          <a:srgbClr val="46166A"/>
                        </a:solidFill>
                      </a:endParaRPr>
                    </a:p>
                  </a:txBody>
                  <a:tcPr marL="91450" marR="91450" marT="45725" marB="45725" anchor="ctr">
                    <a:lnL w="12650" cap="flat" cmpd="sng" algn="ctr">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spcBef>
                          <a:spcPts val="0"/>
                        </a:spcBef>
                        <a:spcAft>
                          <a:spcPts val="0"/>
                        </a:spcAft>
                        <a:buNone/>
                      </a:pPr>
                      <a:r>
                        <a:rPr lang="en" sz="1200">
                          <a:solidFill>
                            <a:srgbClr val="46166A"/>
                          </a:solidFill>
                        </a:rPr>
                        <a:t>3</a:t>
                      </a:r>
                      <a:endParaRPr/>
                    </a:p>
                  </a:txBody>
                  <a:tcPr marL="91450" marR="91450" marT="45725" marB="45725" anchor="ctr">
                    <a:lnL w="12650" cap="flat" cmpd="sng" algn="ctr">
                      <a:solidFill>
                        <a:srgbClr val="D8D8D8"/>
                      </a:solidFill>
                      <a:prstDash val="solid"/>
                      <a:round/>
                      <a:headEnd type="none" w="sm" len="sm"/>
                      <a:tailEnd type="none" w="sm" len="sm"/>
                    </a:lnL>
                    <a:lnR w="12650" cap="flat" cmpd="sng" algn="ctr">
                      <a:solidFill>
                        <a:srgbClr val="D8D8D8"/>
                      </a:solidFill>
                      <a:prstDash val="solid"/>
                      <a:round/>
                      <a:headEnd type="none" w="sm" len="sm"/>
                      <a:tailEnd type="none" w="sm" len="sm"/>
                    </a:lnR>
                    <a:lnT w="12650" cap="flat" cmpd="sng" algn="ctr">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8"/>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12-13</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9"/>
                  </a:ext>
                </a:extLst>
              </a:tr>
            </a:tbl>
          </a:graphicData>
        </a:graphic>
      </p:graphicFrame>
      <p:sp>
        <p:nvSpPr>
          <p:cNvPr id="202" name="Google Shape;202;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17</a:t>
            </a:fld>
            <a:endParaRPr/>
          </a:p>
        </p:txBody>
      </p:sp>
      <p:sp>
        <p:nvSpPr>
          <p:cNvPr id="203" name="Google Shape;203;p28"/>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8"/>
          <p:cNvSpPr txBox="1">
            <a:spLocks noGrp="1"/>
          </p:cNvSpPr>
          <p:nvPr>
            <p:ph type="title"/>
          </p:nvPr>
        </p:nvSpPr>
        <p:spPr>
          <a:xfrm>
            <a:off x="233175" y="132750"/>
            <a:ext cx="8142600" cy="572700"/>
          </a:xfrm>
          <a:prstGeom prst="rect">
            <a:avLst/>
          </a:prstGeom>
        </p:spPr>
        <p:txBody>
          <a:bodyPr spcFirstLastPara="1" wrap="square" lIns="91425" tIns="91425" rIns="91425" bIns="91425" anchor="t" anchorCtr="0">
            <a:noAutofit/>
          </a:bodyPr>
          <a:lstStyle/>
          <a:p>
            <a:r>
              <a:rPr lang="en" sz="2000">
                <a:solidFill>
                  <a:srgbClr val="FFFFFF"/>
                </a:solidFill>
              </a:rPr>
              <a:t>SAMPLE SCHEDULE: EXERCISE SCIENCE </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AB477532-727F-4FA1-9C40-6AF600474C2A}"/>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50E509BD-452B-4911-B993-E7ADCBC79D79}"/>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graphicFrame>
        <p:nvGraphicFramePr>
          <p:cNvPr id="211" name="Google Shape;211;p29"/>
          <p:cNvGraphicFramePr/>
          <p:nvPr>
            <p:extLst>
              <p:ext uri="{D42A27DB-BD31-4B8C-83A1-F6EECF244321}">
                <p14:modId xmlns:p14="http://schemas.microsoft.com/office/powerpoint/2010/main" val="4245521760"/>
              </p:ext>
            </p:extLst>
          </p:nvPr>
        </p:nvGraphicFramePr>
        <p:xfrm>
          <a:off x="457175" y="915350"/>
          <a:ext cx="8225050" cy="4095699"/>
        </p:xfrm>
        <a:graphic>
          <a:graphicData uri="http://schemas.openxmlformats.org/drawingml/2006/table">
            <a:tbl>
              <a:tblPr>
                <a:noFill/>
                <a:tableStyleId>{4AEECB8E-0D09-4BE4-9803-895421F83BF0}</a:tableStyleId>
              </a:tblPr>
              <a:tblGrid>
                <a:gridCol w="1483650">
                  <a:extLst>
                    <a:ext uri="{9D8B030D-6E8A-4147-A177-3AD203B41FA5}">
                      <a16:colId xmlns:a16="http://schemas.microsoft.com/office/drawing/2014/main" val="20000"/>
                    </a:ext>
                  </a:extLst>
                </a:gridCol>
                <a:gridCol w="4140650">
                  <a:extLst>
                    <a:ext uri="{9D8B030D-6E8A-4147-A177-3AD203B41FA5}">
                      <a16:colId xmlns:a16="http://schemas.microsoft.com/office/drawing/2014/main" val="20001"/>
                    </a:ext>
                  </a:extLst>
                </a:gridCol>
                <a:gridCol w="852925">
                  <a:extLst>
                    <a:ext uri="{9D8B030D-6E8A-4147-A177-3AD203B41FA5}">
                      <a16:colId xmlns:a16="http://schemas.microsoft.com/office/drawing/2014/main" val="20002"/>
                    </a:ext>
                  </a:extLst>
                </a:gridCol>
                <a:gridCol w="647275">
                  <a:extLst>
                    <a:ext uri="{9D8B030D-6E8A-4147-A177-3AD203B41FA5}">
                      <a16:colId xmlns:a16="http://schemas.microsoft.com/office/drawing/2014/main" val="20003"/>
                    </a:ext>
                  </a:extLst>
                </a:gridCol>
                <a:gridCol w="110055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296600">
                <a:tc>
                  <a:txBody>
                    <a:bodyPr/>
                    <a:lstStyle/>
                    <a:p>
                      <a:pPr marL="0" lvl="0" indent="0" algn="l" rtl="0">
                        <a:lnSpc>
                          <a:spcPct val="115000"/>
                        </a:lnSpc>
                        <a:spcBef>
                          <a:spcPts val="0"/>
                        </a:spcBef>
                        <a:spcAft>
                          <a:spcPts val="0"/>
                        </a:spcAft>
                        <a:buNone/>
                      </a:pPr>
                      <a:r>
                        <a:rPr lang="en" sz="1200">
                          <a:solidFill>
                            <a:srgbClr val="46166A"/>
                          </a:solidFill>
                        </a:rPr>
                        <a:t>HHPA 183</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Seminar in Health/Human Movement</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lnSpc>
                          <a:spcPct val="115000"/>
                        </a:lnSpc>
                        <a:spcBef>
                          <a:spcPts val="0"/>
                        </a:spcBef>
                        <a:spcAft>
                          <a:spcPts val="0"/>
                        </a:spcAft>
                        <a:buNone/>
                      </a:pPr>
                      <a:r>
                        <a:rPr lang="en" sz="1200">
                          <a:solidFill>
                            <a:srgbClr val="46166A"/>
                          </a:solidFill>
                        </a:rPr>
                        <a:t>HSCI 098</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a:solidFill>
                            <a:srgbClr val="46166A"/>
                          </a:solidFill>
                        </a:rPr>
                        <a:t>Medical &amp; Health Terminology</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lang="en"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spcBef>
                          <a:spcPts val="0"/>
                        </a:spcBef>
                        <a:spcAft>
                          <a:spcPts val="0"/>
                        </a:spcAft>
                        <a:buNone/>
                      </a:pPr>
                      <a:r>
                        <a:rPr lang="en" sz="1200"/>
                        <a:t>2</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a:spcBef>
                          <a:spcPts val="0"/>
                        </a:spcBef>
                        <a:spcAft>
                          <a:spcPts val="0"/>
                        </a:spcAft>
                        <a:buNone/>
                      </a:pPr>
                      <a:r>
                        <a:rPr lang="en" sz="1200">
                          <a:solidFill>
                            <a:srgbClr val="46166A"/>
                          </a:solidFill>
                        </a:rPr>
                        <a:t>MATH 140</a:t>
                      </a:r>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solidFill>
                      <a:srgbClr val="D9D2E9"/>
                    </a:solidFill>
                  </a:tcPr>
                </a:tc>
                <a:tc>
                  <a:txBody>
                    <a:bodyPr/>
                    <a:lstStyle/>
                    <a:p>
                      <a:pPr marL="0" lvl="0" indent="0" algn="l">
                        <a:spcBef>
                          <a:spcPts val="0"/>
                        </a:spcBef>
                        <a:spcAft>
                          <a:spcPts val="0"/>
                        </a:spcAft>
                        <a:buNone/>
                      </a:pPr>
                      <a:r>
                        <a:rPr lang="en" sz="1200">
                          <a:solidFill>
                            <a:srgbClr val="46166A"/>
                          </a:solidFill>
                        </a:rPr>
                        <a:t>Intro to Statistics</a:t>
                      </a:r>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solidFill>
                      <a:srgbClr val="D9D2E9"/>
                    </a:solidFill>
                  </a:tcPr>
                </a:tc>
                <a:tc>
                  <a:txBody>
                    <a:bodyPr/>
                    <a:lstStyle/>
                    <a:p>
                      <a:pPr marL="0" lvl="0" indent="0" algn="l">
                        <a:lnSpc>
                          <a:spcPct val="114999"/>
                        </a:lnSpc>
                        <a:spcBef>
                          <a:spcPts val="0"/>
                        </a:spcBef>
                        <a:spcAft>
                          <a:spcPts val="0"/>
                        </a:spcAft>
                        <a:buNone/>
                      </a:pPr>
                      <a:endParaRPr lang="en" sz="1200">
                        <a:solidFill>
                          <a:schemeClr val="lt1"/>
                        </a:solidFill>
                        <a:highlight>
                          <a:srgbClr val="000080"/>
                        </a:highlight>
                      </a:endParaRPr>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solidFill>
                      <a:srgbClr val="D9D2E9"/>
                    </a:solidFill>
                  </a:tcPr>
                </a:tc>
                <a:tc>
                  <a:txBody>
                    <a:bodyPr/>
                    <a:lstStyle/>
                    <a:p>
                      <a:pPr marL="0" lvl="0" indent="0" algn="l">
                        <a:lnSpc>
                          <a:spcPct val="114999"/>
                        </a:lnSpc>
                        <a:spcBef>
                          <a:spcPts val="0"/>
                        </a:spcBef>
                        <a:spcAft>
                          <a:spcPts val="0"/>
                        </a:spcAft>
                        <a:buNone/>
                      </a:pPr>
                      <a:r>
                        <a:rPr lang="en" sz="1200">
                          <a:solidFill>
                            <a:srgbClr val="46166A"/>
                          </a:solidFill>
                        </a:rPr>
                        <a:t>3</a:t>
                      </a:r>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solidFill>
                      <a:srgbClr val="D9D2E9"/>
                    </a:solidFill>
                  </a:tcPr>
                </a:tc>
                <a:tc>
                  <a:txBody>
                    <a:bodyPr/>
                    <a:lstStyle/>
                    <a:p>
                      <a:pPr marL="0" lvl="0" indent="0" algn="l">
                        <a:spcBef>
                          <a:spcPts val="0"/>
                        </a:spcBef>
                        <a:spcAft>
                          <a:spcPts val="0"/>
                        </a:spcAft>
                        <a:buNone/>
                      </a:pPr>
                      <a:endParaRPr sz="1200"/>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solidFill>
                      <a:srgbClr val="D9D2E9"/>
                    </a:solidFill>
                  </a:tcPr>
                </a:tc>
                <a:extLst>
                  <a:ext uri="{0D108BD9-81ED-4DB2-BD59-A6C34878D82A}">
                    <a16:rowId xmlns:a16="http://schemas.microsoft.com/office/drawing/2014/main" val="1442487248"/>
                  </a:ext>
                </a:extLst>
              </a:tr>
              <a:tr h="37147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49" cap="flat" cmpd="sng" algn="ctr">
                      <a:solidFill>
                        <a:srgbClr val="D8D8D8"/>
                      </a:solidFill>
                      <a:prstDash val="solid"/>
                      <a:round/>
                      <a:headEnd type="none" w="med" len="med"/>
                      <a:tailEnd type="none" w="med" len="med"/>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not fulfilled by this major</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49" cap="flat" cmpd="sng" algn="ctr">
                      <a:solidFill>
                        <a:srgbClr val="D8D8D8"/>
                      </a:solidFill>
                      <a:prstDash val="solid"/>
                      <a:round/>
                      <a:headEnd type="none" w="med" len="med"/>
                      <a:tailEnd type="none" w="med" len="med"/>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49" cap="flat" cmpd="sng" algn="ctr">
                      <a:solidFill>
                        <a:srgbClr val="D8D8D8"/>
                      </a:solidFill>
                      <a:prstDash val="solid"/>
                      <a:round/>
                      <a:headEnd type="none" w="med" len="med"/>
                      <a:tailEnd type="none" w="med" len="med"/>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49" cap="flat" cmpd="sng" algn="ctr">
                      <a:solidFill>
                        <a:srgbClr val="D8D8D8"/>
                      </a:solidFill>
                      <a:prstDash val="solid"/>
                      <a:round/>
                      <a:headEnd type="none" w="med" len="med"/>
                      <a:tailEnd type="none" w="med" len="med"/>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49" cap="flat" cmpd="sng" algn="ctr">
                      <a:solidFill>
                        <a:srgbClr val="D8D8D8"/>
                      </a:solidFill>
                      <a:prstDash val="solid"/>
                      <a:round/>
                      <a:headEnd type="none" w="med" len="med"/>
                      <a:tailEnd type="none" w="med" len="med"/>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lnSpc>
                          <a:spcPct val="115000"/>
                        </a:lnSpc>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INQS</a:t>
                      </a: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15-16</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212" name="Google Shape;212;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sp>
        <p:nvSpPr>
          <p:cNvPr id="213" name="Google Shape;213;p29"/>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9"/>
          <p:cNvSpPr txBox="1">
            <a:spLocks noGrp="1"/>
          </p:cNvSpPr>
          <p:nvPr>
            <p:ph type="title"/>
          </p:nvPr>
        </p:nvSpPr>
        <p:spPr>
          <a:xfrm>
            <a:off x="233175" y="132750"/>
            <a:ext cx="8117100" cy="572700"/>
          </a:xfrm>
          <a:prstGeom prst="rect">
            <a:avLst/>
          </a:prstGeom>
        </p:spPr>
        <p:txBody>
          <a:bodyPr spcFirstLastPara="1" wrap="square" lIns="91425" tIns="91425" rIns="91425" bIns="91425" anchor="t" anchorCtr="0">
            <a:noAutofit/>
          </a:bodyPr>
          <a:lstStyle/>
          <a:p>
            <a:r>
              <a:rPr lang="en" sz="2000">
                <a:solidFill>
                  <a:srgbClr val="FFFFFF"/>
                </a:solidFill>
              </a:rPr>
              <a:t>SAMPLE SCHEDULE: PUBLIC HEALTH</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C1736580-0BFA-47C8-BF94-13B7BCB3616F}"/>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E067E840-52B7-4881-892F-4783EE89DF0F}"/>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graphicFrame>
        <p:nvGraphicFramePr>
          <p:cNvPr id="231" name="Google Shape;231;p31"/>
          <p:cNvGraphicFramePr/>
          <p:nvPr>
            <p:extLst>
              <p:ext uri="{D42A27DB-BD31-4B8C-83A1-F6EECF244321}">
                <p14:modId xmlns:p14="http://schemas.microsoft.com/office/powerpoint/2010/main" val="2950751915"/>
              </p:ext>
            </p:extLst>
          </p:nvPr>
        </p:nvGraphicFramePr>
        <p:xfrm>
          <a:off x="454150" y="914400"/>
          <a:ext cx="8225775" cy="3678711"/>
        </p:xfrm>
        <a:graphic>
          <a:graphicData uri="http://schemas.openxmlformats.org/drawingml/2006/table">
            <a:tbl>
              <a:tblPr>
                <a:noFill/>
                <a:tableStyleId>{4AEECB8E-0D09-4BE4-9803-895421F83BF0}</a:tableStyleId>
              </a:tblPr>
              <a:tblGrid>
                <a:gridCol w="1226400">
                  <a:extLst>
                    <a:ext uri="{9D8B030D-6E8A-4147-A177-3AD203B41FA5}">
                      <a16:colId xmlns:a16="http://schemas.microsoft.com/office/drawing/2014/main" val="20000"/>
                    </a:ext>
                  </a:extLst>
                </a:gridCol>
                <a:gridCol w="4047500">
                  <a:extLst>
                    <a:ext uri="{9D8B030D-6E8A-4147-A177-3AD203B41FA5}">
                      <a16:colId xmlns:a16="http://schemas.microsoft.com/office/drawing/2014/main" val="20001"/>
                    </a:ext>
                  </a:extLst>
                </a:gridCol>
                <a:gridCol w="1002275">
                  <a:extLst>
                    <a:ext uri="{9D8B030D-6E8A-4147-A177-3AD203B41FA5}">
                      <a16:colId xmlns:a16="http://schemas.microsoft.com/office/drawing/2014/main" val="20002"/>
                    </a:ext>
                  </a:extLst>
                </a:gridCol>
                <a:gridCol w="727550">
                  <a:extLst>
                    <a:ext uri="{9D8B030D-6E8A-4147-A177-3AD203B41FA5}">
                      <a16:colId xmlns:a16="http://schemas.microsoft.com/office/drawing/2014/main" val="20003"/>
                    </a:ext>
                  </a:extLst>
                </a:gridCol>
                <a:gridCol w="1222050">
                  <a:extLst>
                    <a:ext uri="{9D8B030D-6E8A-4147-A177-3AD203B41FA5}">
                      <a16:colId xmlns:a16="http://schemas.microsoft.com/office/drawing/2014/main" val="20004"/>
                    </a:ext>
                  </a:extLst>
                </a:gridCol>
              </a:tblGrid>
              <a:tr h="384900">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0525">
                <a:tc>
                  <a:txBody>
                    <a:bodyPr/>
                    <a:lstStyle/>
                    <a:p>
                      <a:pPr marL="0" lvl="0" indent="0" algn="l" rtl="0">
                        <a:spcBef>
                          <a:spcPts val="0"/>
                        </a:spcBef>
                        <a:spcAft>
                          <a:spcPts val="0"/>
                        </a:spcAft>
                        <a:buNone/>
                      </a:pPr>
                      <a:r>
                        <a:rPr lang="en" sz="1200">
                          <a:solidFill>
                            <a:schemeClr val="tx1"/>
                          </a:solidFill>
                        </a:rPr>
                        <a:t>HIST 122 or HIST 152</a:t>
                      </a:r>
                      <a:endParaRPr sz="1200">
                        <a:solidFill>
                          <a:schemeClr val="tx1"/>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chemeClr val="tx1"/>
                          </a:solidFill>
                        </a:rPr>
                        <a:t>History of World Civ to 1500 or</a:t>
                      </a:r>
                    </a:p>
                    <a:p>
                      <a:pPr marL="0" lvl="0" indent="0" algn="l">
                        <a:spcBef>
                          <a:spcPts val="0"/>
                        </a:spcBef>
                        <a:spcAft>
                          <a:spcPts val="0"/>
                        </a:spcAft>
                        <a:buNone/>
                      </a:pPr>
                      <a:r>
                        <a:rPr lang="en" sz="1200">
                          <a:solidFill>
                            <a:schemeClr val="tx1"/>
                          </a:solidFill>
                        </a:rPr>
                        <a:t>Environmental History of the US</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VP or GP</a:t>
                      </a:r>
                    </a:p>
                    <a:p>
                      <a:pPr marL="0" lvl="0" indent="0" algn="l">
                        <a:lnSpc>
                          <a:spcPct val="114999"/>
                        </a:lnSpc>
                        <a:spcBef>
                          <a:spcPts val="0"/>
                        </a:spcBef>
                        <a:spcAft>
                          <a:spcPts val="0"/>
                        </a:spcAft>
                        <a:buNone/>
                      </a:pPr>
                      <a:r>
                        <a:rPr lang="en" sz="1200">
                          <a:solidFill>
                            <a:srgbClr val="46166A"/>
                          </a:solidFill>
                        </a:rPr>
                        <a:t>VP or US</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lnSpc>
                          <a:spcPct val="115000"/>
                        </a:lnSpc>
                        <a:spcBef>
                          <a:spcPts val="0"/>
                        </a:spcBef>
                        <a:spcAft>
                          <a:spcPts val="0"/>
                        </a:spcAft>
                        <a:buNone/>
                      </a:pPr>
                      <a:r>
                        <a:rPr lang="en" sz="1200">
                          <a:solidFill>
                            <a:srgbClr val="46166A"/>
                          </a:solidFill>
                        </a:rPr>
                        <a:t>GLSP 101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Elementary Spanish</a:t>
                      </a:r>
                      <a:endParaRPr sz="1200">
                        <a:solidFill>
                          <a:srgbClr val="46166A"/>
                        </a:solidFill>
                      </a:endParaRPr>
                    </a:p>
                    <a:p>
                      <a:pPr marL="0" lvl="0" indent="0" algn="l" rtl="0">
                        <a:lnSpc>
                          <a:spcPct val="115000"/>
                        </a:lnSpc>
                        <a:spcBef>
                          <a:spcPts val="0"/>
                        </a:spcBef>
                        <a:spcAft>
                          <a:spcPts val="0"/>
                        </a:spcAft>
                        <a:buNone/>
                      </a:pPr>
                      <a:r>
                        <a:rPr lang="en" sz="1200" i="1">
                          <a:solidFill>
                            <a:srgbClr val="46166A"/>
                          </a:solidFill>
                        </a:rPr>
                        <a:t>Begins to work toward BA language requirement</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QR</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63625">
                <a:tc>
                  <a:txBody>
                    <a:bodyPr/>
                    <a:lstStyle/>
                    <a:p>
                      <a:pPr marL="0" lvl="0" indent="0" algn="l" rtl="0">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
        <p:nvSpPr>
          <p:cNvPr id="232" name="Google Shape;232;p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19</a:t>
            </a:fld>
            <a:endParaRPr/>
          </a:p>
        </p:txBody>
      </p:sp>
      <p:sp>
        <p:nvSpPr>
          <p:cNvPr id="233" name="Google Shape;233;p31"/>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1"/>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HISTORY</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BFD5CA45-13FA-4582-BEFF-A9E05AB56F7A}"/>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1E3C5AD5-4AEF-468F-9537-978DFB7E669C}"/>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43125" y="639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46166A"/>
                </a:solidFill>
              </a:rPr>
              <a:t>TABLE OF CONTENTS</a:t>
            </a:r>
            <a:endParaRPr sz="3100">
              <a:solidFill>
                <a:srgbClr val="46166A"/>
              </a:solidFill>
            </a:endParaRPr>
          </a:p>
        </p:txBody>
      </p:sp>
      <p:graphicFrame>
        <p:nvGraphicFramePr>
          <p:cNvPr id="61" name="Google Shape;61;p14"/>
          <p:cNvGraphicFramePr/>
          <p:nvPr>
            <p:extLst>
              <p:ext uri="{D42A27DB-BD31-4B8C-83A1-F6EECF244321}">
                <p14:modId xmlns:p14="http://schemas.microsoft.com/office/powerpoint/2010/main" val="916976364"/>
              </p:ext>
            </p:extLst>
          </p:nvPr>
        </p:nvGraphicFramePr>
        <p:xfrm>
          <a:off x="449475" y="915375"/>
          <a:ext cx="8239300" cy="4014175"/>
        </p:xfrm>
        <a:graphic>
          <a:graphicData uri="http://schemas.openxmlformats.org/drawingml/2006/table">
            <a:tbl>
              <a:tblPr>
                <a:noFill/>
                <a:tableStyleId>{4AEECB8E-0D09-4BE4-9803-895421F83BF0}</a:tableStyleId>
              </a:tblPr>
              <a:tblGrid>
                <a:gridCol w="3127875">
                  <a:extLst>
                    <a:ext uri="{9D8B030D-6E8A-4147-A177-3AD203B41FA5}">
                      <a16:colId xmlns:a16="http://schemas.microsoft.com/office/drawing/2014/main" val="20000"/>
                    </a:ext>
                  </a:extLst>
                </a:gridCol>
                <a:gridCol w="844900">
                  <a:extLst>
                    <a:ext uri="{9D8B030D-6E8A-4147-A177-3AD203B41FA5}">
                      <a16:colId xmlns:a16="http://schemas.microsoft.com/office/drawing/2014/main" val="20001"/>
                    </a:ext>
                  </a:extLst>
                </a:gridCol>
                <a:gridCol w="382900">
                  <a:extLst>
                    <a:ext uri="{9D8B030D-6E8A-4147-A177-3AD203B41FA5}">
                      <a16:colId xmlns:a16="http://schemas.microsoft.com/office/drawing/2014/main" val="20002"/>
                    </a:ext>
                  </a:extLst>
                </a:gridCol>
                <a:gridCol w="3077325">
                  <a:extLst>
                    <a:ext uri="{9D8B030D-6E8A-4147-A177-3AD203B41FA5}">
                      <a16:colId xmlns:a16="http://schemas.microsoft.com/office/drawing/2014/main" val="20003"/>
                    </a:ext>
                  </a:extLst>
                </a:gridCol>
                <a:gridCol w="806300">
                  <a:extLst>
                    <a:ext uri="{9D8B030D-6E8A-4147-A177-3AD203B41FA5}">
                      <a16:colId xmlns:a16="http://schemas.microsoft.com/office/drawing/2014/main" val="20004"/>
                    </a:ext>
                  </a:extLst>
                </a:gridCol>
              </a:tblGrid>
              <a:tr h="331700">
                <a:tc>
                  <a:txBody>
                    <a:bodyPr/>
                    <a:lstStyle/>
                    <a:p>
                      <a:pPr marL="0" lvl="0" indent="0" algn="l" rtl="0">
                        <a:lnSpc>
                          <a:spcPct val="115000"/>
                        </a:lnSpc>
                        <a:spcBef>
                          <a:spcPts val="0"/>
                        </a:spcBef>
                        <a:spcAft>
                          <a:spcPts val="0"/>
                        </a:spcAft>
                        <a:buNone/>
                      </a:pPr>
                      <a:r>
                        <a:rPr lang="en" b="1">
                          <a:solidFill>
                            <a:srgbClr val="FFFFFF"/>
                          </a:solidFill>
                        </a:rPr>
                        <a:t>INTEREST AREA</a:t>
                      </a:r>
                      <a:endParaRPr b="1">
                        <a:solidFill>
                          <a:srgbClr val="FFFFFF"/>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b="1">
                          <a:solidFill>
                            <a:srgbClr val="FFFFFF"/>
                          </a:solidFill>
                        </a:rPr>
                        <a:t>Slide #</a:t>
                      </a:r>
                      <a:endParaRPr b="1">
                        <a:solidFill>
                          <a:srgbClr val="FFFFFF"/>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endParaRPr b="1">
                        <a:solidFill>
                          <a:srgbClr val="FFFFFF"/>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Clr>
                          <a:schemeClr val="dk1"/>
                        </a:buClr>
                        <a:buSzPts val="1100"/>
                        <a:buFont typeface="Arial"/>
                        <a:buNone/>
                      </a:pPr>
                      <a:r>
                        <a:rPr lang="en" b="1">
                          <a:solidFill>
                            <a:srgbClr val="FFFFFF"/>
                          </a:solidFill>
                        </a:rPr>
                        <a:t>INTEREST AREA</a:t>
                      </a:r>
                      <a:endParaRPr b="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b="1">
                          <a:solidFill>
                            <a:srgbClr val="FFFFFF"/>
                          </a:solidFill>
                        </a:rPr>
                        <a:t>Slide #</a:t>
                      </a:r>
                      <a:endParaRPr sz="1200" b="1">
                        <a:solidFill>
                          <a:srgbClr val="D8D8D8"/>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60575">
                <a:tc>
                  <a:txBody>
                    <a:bodyPr/>
                    <a:lstStyle/>
                    <a:p>
                      <a:pPr marL="0" lvl="0" indent="0" algn="l" rtl="0">
                        <a:lnSpc>
                          <a:spcPct val="115000"/>
                        </a:lnSpc>
                        <a:spcBef>
                          <a:spcPts val="0"/>
                        </a:spcBef>
                        <a:spcAft>
                          <a:spcPts val="0"/>
                        </a:spcAft>
                        <a:buNone/>
                      </a:pPr>
                      <a:r>
                        <a:rPr lang="en" u="sng">
                          <a:solidFill>
                            <a:srgbClr val="46166A"/>
                          </a:solidFill>
                          <a:hlinkClick r:id="rId3"/>
                        </a:rPr>
                        <a:t>Exploratory / Undecided</a:t>
                      </a: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solidFill>
                            <a:srgbClr val="46166A"/>
                          </a:solidFill>
                        </a:rPr>
                        <a:t>3</a:t>
                      </a: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u="sng">
                          <a:solidFill>
                            <a:srgbClr val="46166A"/>
                          </a:solidFill>
                          <a:hlinkClick r:id="rId4"/>
                        </a:rPr>
                        <a:t>Health and Human Performance</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4999"/>
                        </a:lnSpc>
                        <a:spcBef>
                          <a:spcPts val="0"/>
                        </a:spcBef>
                        <a:spcAft>
                          <a:spcPts val="0"/>
                        </a:spcAft>
                        <a:buNone/>
                      </a:pPr>
                      <a:r>
                        <a:rPr lang="en">
                          <a:solidFill>
                            <a:srgbClr val="46166A"/>
                          </a:solidFill>
                        </a:rPr>
                        <a:t>18-19</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01"/>
                  </a:ext>
                </a:extLst>
              </a:tr>
              <a:tr h="360575">
                <a:tc>
                  <a:txBody>
                    <a:bodyPr/>
                    <a:lstStyle/>
                    <a:p>
                      <a:pPr marL="0" lvl="0" indent="0" algn="l" rtl="0">
                        <a:lnSpc>
                          <a:spcPct val="115000"/>
                        </a:lnSpc>
                        <a:spcBef>
                          <a:spcPts val="0"/>
                        </a:spcBef>
                        <a:spcAft>
                          <a:spcPts val="0"/>
                        </a:spcAft>
                        <a:buNone/>
                      </a:pPr>
                      <a:r>
                        <a:rPr lang="en" u="sng">
                          <a:solidFill>
                            <a:srgbClr val="46166A"/>
                          </a:solidFill>
                          <a:hlinkClick r:id="rId5"/>
                        </a:rPr>
                        <a:t>Art (Example: Digital Art)</a:t>
                      </a: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solidFill>
                            <a:srgbClr val="46166A"/>
                          </a:solidFill>
                        </a:rPr>
                        <a:t>6</a:t>
                      </a: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u="sng">
                          <a:solidFill>
                            <a:srgbClr val="46166A"/>
                          </a:solidFill>
                          <a:hlinkClick r:id="rId6"/>
                        </a:rPr>
                        <a:t>History</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spcBef>
                          <a:spcPts val="0"/>
                        </a:spcBef>
                        <a:spcAft>
                          <a:spcPts val="0"/>
                        </a:spcAft>
                        <a:buNone/>
                      </a:pPr>
                      <a:r>
                        <a:rPr lang="en">
                          <a:solidFill>
                            <a:srgbClr val="46166A"/>
                          </a:solidFill>
                        </a:rPr>
                        <a:t>20</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02"/>
                  </a:ext>
                </a:extLst>
              </a:tr>
              <a:tr h="437300">
                <a:tc>
                  <a:txBody>
                    <a:bodyPr/>
                    <a:lstStyle/>
                    <a:p>
                      <a:pPr marL="0" lvl="0" indent="0" algn="l" rtl="0">
                        <a:lnSpc>
                          <a:spcPct val="115000"/>
                        </a:lnSpc>
                        <a:spcBef>
                          <a:spcPts val="0"/>
                        </a:spcBef>
                        <a:spcAft>
                          <a:spcPts val="0"/>
                        </a:spcAft>
                        <a:buNone/>
                      </a:pPr>
                      <a:r>
                        <a:rPr lang="en" u="sng">
                          <a:solidFill>
                            <a:srgbClr val="46166A"/>
                          </a:solidFill>
                          <a:hlinkClick r:id="rId7"/>
                        </a:rPr>
                        <a:t>Biochemistry &amp; Molecular Biology</a:t>
                      </a:r>
                      <a:endParaRPr lang="en" u="sng">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solidFill>
                            <a:srgbClr val="46166A"/>
                          </a:solidFill>
                        </a:rPr>
                        <a:t>7</a:t>
                      </a: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u="sng">
                          <a:solidFill>
                            <a:srgbClr val="46166A"/>
                          </a:solidFill>
                          <a:hlinkClick r:id="rId8"/>
                        </a:rPr>
                        <a:t>Mathematics</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4999"/>
                        </a:lnSpc>
                        <a:spcBef>
                          <a:spcPts val="0"/>
                        </a:spcBef>
                        <a:spcAft>
                          <a:spcPts val="0"/>
                        </a:spcAft>
                        <a:buNone/>
                      </a:pPr>
                      <a:r>
                        <a:rPr lang="en">
                          <a:solidFill>
                            <a:srgbClr val="46166A"/>
                          </a:solidFill>
                        </a:rPr>
                        <a:t>21</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03"/>
                  </a:ext>
                </a:extLst>
              </a:tr>
              <a:tr h="360575">
                <a:tc>
                  <a:txBody>
                    <a:bodyPr/>
                    <a:lstStyle/>
                    <a:p>
                      <a:pPr marL="0" lvl="0" indent="0" algn="l" rtl="0">
                        <a:lnSpc>
                          <a:spcPct val="114999"/>
                        </a:lnSpc>
                        <a:spcBef>
                          <a:spcPts val="0"/>
                        </a:spcBef>
                        <a:spcAft>
                          <a:spcPts val="0"/>
                        </a:spcAft>
                        <a:buNone/>
                      </a:pPr>
                      <a:r>
                        <a:rPr lang="en" u="sng">
                          <a:solidFill>
                            <a:srgbClr val="46166A"/>
                          </a:solidFill>
                          <a:hlinkClick r:id="rId9"/>
                        </a:rPr>
                        <a:t>Biology</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4999"/>
                        </a:lnSpc>
                        <a:spcBef>
                          <a:spcPts val="0"/>
                        </a:spcBef>
                        <a:spcAft>
                          <a:spcPts val="0"/>
                        </a:spcAft>
                        <a:buNone/>
                      </a:pPr>
                      <a:r>
                        <a:rPr lang="en">
                          <a:solidFill>
                            <a:srgbClr val="46166A"/>
                          </a:solidFill>
                        </a:rPr>
                        <a:t>8</a:t>
                      </a: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u="sng">
                          <a:solidFill>
                            <a:srgbClr val="46166A"/>
                          </a:solidFill>
                          <a:hlinkClick r:id="rId10"/>
                        </a:rPr>
                        <a:t>Music</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4999"/>
                        </a:lnSpc>
                        <a:spcBef>
                          <a:spcPts val="0"/>
                        </a:spcBef>
                        <a:spcAft>
                          <a:spcPts val="0"/>
                        </a:spcAft>
                        <a:buNone/>
                      </a:pPr>
                      <a:r>
                        <a:rPr lang="en">
                          <a:solidFill>
                            <a:srgbClr val="46166A"/>
                          </a:solidFill>
                        </a:rPr>
                        <a:t>22</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60575">
                <a:tc>
                  <a:txBody>
                    <a:bodyPr/>
                    <a:lstStyle/>
                    <a:p>
                      <a:pPr marL="0" lvl="0" indent="0" algn="l" rtl="0">
                        <a:lnSpc>
                          <a:spcPct val="114999"/>
                        </a:lnSpc>
                        <a:spcBef>
                          <a:spcPts val="0"/>
                        </a:spcBef>
                        <a:spcAft>
                          <a:spcPts val="0"/>
                        </a:spcAft>
                        <a:buNone/>
                      </a:pPr>
                      <a:r>
                        <a:rPr lang="en" u="sng">
                          <a:solidFill>
                            <a:srgbClr val="46166A"/>
                          </a:solidFill>
                          <a:hlinkClick r:id="rId11"/>
                        </a:rPr>
                        <a:t>Business</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4999"/>
                        </a:lnSpc>
                        <a:spcBef>
                          <a:spcPts val="0"/>
                        </a:spcBef>
                        <a:spcAft>
                          <a:spcPts val="0"/>
                        </a:spcAft>
                        <a:buNone/>
                      </a:pPr>
                      <a:r>
                        <a:rPr lang="en">
                          <a:solidFill>
                            <a:srgbClr val="46166A"/>
                          </a:solidFill>
                        </a:rPr>
                        <a:t>9-10</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lnSpc>
                          <a:spcPct val="114999"/>
                        </a:lnSpc>
                        <a:spcBef>
                          <a:spcPts val="0"/>
                        </a:spcBef>
                        <a:spcAft>
                          <a:spcPts val="0"/>
                        </a:spcAft>
                        <a:buNone/>
                      </a:pPr>
                      <a:r>
                        <a:rPr lang="en" u="sng">
                          <a:solidFill>
                            <a:srgbClr val="46166A"/>
                          </a:solidFill>
                          <a:hlinkClick r:id="rId12"/>
                        </a:rPr>
                        <a:t>Nursing (Pre-Nursing)</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4999"/>
                        </a:lnSpc>
                        <a:spcBef>
                          <a:spcPts val="0"/>
                        </a:spcBef>
                        <a:spcAft>
                          <a:spcPts val="0"/>
                        </a:spcAft>
                        <a:buNone/>
                      </a:pPr>
                      <a:r>
                        <a:rPr lang="en">
                          <a:solidFill>
                            <a:srgbClr val="46166A"/>
                          </a:solidFill>
                        </a:rPr>
                        <a:t>23</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05"/>
                  </a:ext>
                </a:extLst>
              </a:tr>
              <a:tr h="360575">
                <a:tc>
                  <a:txBody>
                    <a:bodyPr/>
                    <a:lstStyle/>
                    <a:p>
                      <a:pPr marL="0" lvl="0" indent="0" algn="l" rtl="0">
                        <a:spcBef>
                          <a:spcPts val="0"/>
                        </a:spcBef>
                        <a:spcAft>
                          <a:spcPts val="0"/>
                        </a:spcAft>
                        <a:buNone/>
                      </a:pPr>
                      <a:r>
                        <a:rPr lang="en" u="sng">
                          <a:solidFill>
                            <a:srgbClr val="46166A"/>
                          </a:solidFill>
                          <a:hlinkClick r:id="rId13"/>
                        </a:rPr>
                        <a:t>Chemistry</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spcBef>
                          <a:spcPts val="0"/>
                        </a:spcBef>
                        <a:spcAft>
                          <a:spcPts val="0"/>
                        </a:spcAft>
                        <a:buNone/>
                      </a:pPr>
                      <a:r>
                        <a:rPr lang="en">
                          <a:solidFill>
                            <a:srgbClr val="46166A"/>
                          </a:solidFill>
                        </a:rPr>
                        <a:t>11</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lnSpc>
                          <a:spcPct val="114999"/>
                        </a:lnSpc>
                        <a:spcBef>
                          <a:spcPts val="0"/>
                        </a:spcBef>
                        <a:spcAft>
                          <a:spcPts val="0"/>
                        </a:spcAft>
                        <a:buNone/>
                      </a:pPr>
                      <a:r>
                        <a:rPr lang="en" u="sng">
                          <a:solidFill>
                            <a:srgbClr val="46166A"/>
                          </a:solidFill>
                          <a:hlinkClick r:id="rId14"/>
                        </a:rPr>
                        <a:t>Philosophy</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spcBef>
                          <a:spcPts val="0"/>
                        </a:spcBef>
                        <a:spcAft>
                          <a:spcPts val="0"/>
                        </a:spcAft>
                        <a:buNone/>
                      </a:pPr>
                      <a:r>
                        <a:rPr lang="en">
                          <a:solidFill>
                            <a:srgbClr val="46166A"/>
                          </a:solidFill>
                        </a:rPr>
                        <a:t>24</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60575">
                <a:tc>
                  <a:txBody>
                    <a:bodyPr/>
                    <a:lstStyle/>
                    <a:p>
                      <a:pPr marL="0" lvl="0" indent="0" algn="l" rtl="0">
                        <a:spcBef>
                          <a:spcPts val="0"/>
                        </a:spcBef>
                        <a:spcAft>
                          <a:spcPts val="0"/>
                        </a:spcAft>
                        <a:buNone/>
                      </a:pPr>
                      <a:r>
                        <a:rPr lang="en" u="sng">
                          <a:solidFill>
                            <a:srgbClr val="46166A"/>
                          </a:solidFill>
                          <a:hlinkClick r:id="rId15"/>
                        </a:rPr>
                        <a:t>Economics</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spcBef>
                          <a:spcPts val="0"/>
                        </a:spcBef>
                        <a:spcAft>
                          <a:spcPts val="0"/>
                        </a:spcAft>
                        <a:buNone/>
                      </a:pPr>
                      <a:r>
                        <a:rPr lang="en">
                          <a:solidFill>
                            <a:srgbClr val="46166A"/>
                          </a:solidFill>
                        </a:rPr>
                        <a:t>12</a:t>
                      </a: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u="sng">
                          <a:solidFill>
                            <a:srgbClr val="46166A"/>
                          </a:solidFill>
                          <a:hlinkClick r:id="rId16"/>
                        </a:rPr>
                        <a:t>Political Science</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spcBef>
                          <a:spcPts val="0"/>
                        </a:spcBef>
                        <a:spcAft>
                          <a:spcPts val="0"/>
                        </a:spcAft>
                        <a:buNone/>
                      </a:pPr>
                      <a:r>
                        <a:rPr lang="en">
                          <a:solidFill>
                            <a:srgbClr val="46166A"/>
                          </a:solidFill>
                        </a:rPr>
                        <a:t>25</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07"/>
                  </a:ext>
                </a:extLst>
              </a:tr>
              <a:tr h="360575">
                <a:tc>
                  <a:txBody>
                    <a:bodyPr/>
                    <a:lstStyle/>
                    <a:p>
                      <a:pPr marL="0" lvl="0" indent="0" algn="l" rtl="0">
                        <a:spcBef>
                          <a:spcPts val="0"/>
                        </a:spcBef>
                        <a:spcAft>
                          <a:spcPts val="0"/>
                        </a:spcAft>
                        <a:buNone/>
                      </a:pPr>
                      <a:r>
                        <a:rPr lang="en" u="sng">
                          <a:solidFill>
                            <a:srgbClr val="46166A"/>
                          </a:solidFill>
                          <a:hlinkClick r:id="rId17"/>
                        </a:rPr>
                        <a:t>Education</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spcBef>
                          <a:spcPts val="0"/>
                        </a:spcBef>
                        <a:spcAft>
                          <a:spcPts val="0"/>
                        </a:spcAft>
                        <a:buNone/>
                      </a:pPr>
                      <a:r>
                        <a:rPr lang="en">
                          <a:solidFill>
                            <a:srgbClr val="46166A"/>
                          </a:solidFill>
                        </a:rPr>
                        <a:t>13-14</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u="sng">
                          <a:solidFill>
                            <a:srgbClr val="46166A"/>
                          </a:solidFill>
                          <a:hlinkClick r:id="rId18"/>
                        </a:rPr>
                        <a:t>Psychology</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spcBef>
                          <a:spcPts val="0"/>
                        </a:spcBef>
                        <a:spcAft>
                          <a:spcPts val="0"/>
                        </a:spcAft>
                        <a:buNone/>
                      </a:pPr>
                      <a:r>
                        <a:rPr lang="en">
                          <a:solidFill>
                            <a:srgbClr val="46166A"/>
                          </a:solidFill>
                        </a:rPr>
                        <a:t>26</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08"/>
                  </a:ext>
                </a:extLst>
              </a:tr>
              <a:tr h="360575">
                <a:tc>
                  <a:txBody>
                    <a:bodyPr/>
                    <a:lstStyle/>
                    <a:p>
                      <a:pPr marL="0" lvl="0" indent="0" algn="l" rtl="0">
                        <a:spcBef>
                          <a:spcPts val="0"/>
                        </a:spcBef>
                        <a:spcAft>
                          <a:spcPts val="0"/>
                        </a:spcAft>
                        <a:buNone/>
                      </a:pPr>
                      <a:r>
                        <a:rPr lang="en" u="sng">
                          <a:solidFill>
                            <a:srgbClr val="46166A"/>
                          </a:solidFill>
                          <a:hlinkClick r:id="rId19"/>
                        </a:rPr>
                        <a:t>English</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4999"/>
                        </a:lnSpc>
                        <a:spcBef>
                          <a:spcPts val="0"/>
                        </a:spcBef>
                        <a:spcAft>
                          <a:spcPts val="0"/>
                        </a:spcAft>
                        <a:buNone/>
                      </a:pPr>
                      <a:r>
                        <a:rPr lang="en">
                          <a:solidFill>
                            <a:srgbClr val="46166A"/>
                          </a:solidFill>
                        </a:rPr>
                        <a:t>15</a:t>
                      </a: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u="sng">
                          <a:solidFill>
                            <a:srgbClr val="46166A"/>
                          </a:solidFill>
                          <a:hlinkClick r:id="rId20"/>
                        </a:rPr>
                        <a:t>Sociology &amp; Anthropology</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spcBef>
                          <a:spcPts val="0"/>
                        </a:spcBef>
                        <a:spcAft>
                          <a:spcPts val="0"/>
                        </a:spcAft>
                        <a:buNone/>
                      </a:pPr>
                      <a:r>
                        <a:rPr lang="en">
                          <a:solidFill>
                            <a:srgbClr val="46166A"/>
                          </a:solidFill>
                        </a:rPr>
                        <a:t>27-28</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09"/>
                  </a:ext>
                </a:extLst>
              </a:tr>
              <a:tr h="360575">
                <a:tc>
                  <a:txBody>
                    <a:bodyPr/>
                    <a:lstStyle/>
                    <a:p>
                      <a:pPr marL="0" lvl="0" indent="0" algn="l" rtl="0">
                        <a:spcBef>
                          <a:spcPts val="0"/>
                        </a:spcBef>
                        <a:spcAft>
                          <a:spcPts val="0"/>
                        </a:spcAft>
                        <a:buNone/>
                      </a:pPr>
                      <a:r>
                        <a:rPr lang="en" u="sng">
                          <a:solidFill>
                            <a:srgbClr val="46166A"/>
                          </a:solidFill>
                          <a:hlinkClick r:id="rId21"/>
                        </a:rPr>
                        <a:t>Global Languages (Examples)</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spcBef>
                          <a:spcPts val="0"/>
                        </a:spcBef>
                        <a:spcAft>
                          <a:spcPts val="0"/>
                        </a:spcAft>
                        <a:buNone/>
                      </a:pPr>
                      <a:r>
                        <a:rPr lang="en">
                          <a:solidFill>
                            <a:srgbClr val="46166A"/>
                          </a:solidFill>
                        </a:rPr>
                        <a:t>16-17</a:t>
                      </a:r>
                      <a:endParaRPr lang="en-US">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u="sng">
                          <a:solidFill>
                            <a:srgbClr val="46166A"/>
                          </a:solidFill>
                          <a:hlinkClick r:id="rId22"/>
                        </a:rPr>
                        <a:t>Wine Studies</a:t>
                      </a: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tc>
                  <a:txBody>
                    <a:bodyPr/>
                    <a:lstStyle/>
                    <a:p>
                      <a:pPr marL="0" lvl="0" indent="0" algn="ctr" rtl="0">
                        <a:lnSpc>
                          <a:spcPct val="114999"/>
                        </a:lnSpc>
                        <a:spcBef>
                          <a:spcPts val="0"/>
                        </a:spcBef>
                        <a:spcAft>
                          <a:spcPts val="0"/>
                        </a:spcAft>
                        <a:buNone/>
                      </a:pPr>
                      <a:r>
                        <a:rPr lang="en">
                          <a:solidFill>
                            <a:srgbClr val="46166A"/>
                          </a:solidFill>
                        </a:rPr>
                        <a:t>29</a:t>
                      </a:r>
                      <a:endParaRPr>
                        <a:solidFill>
                          <a:srgbClr val="46166A"/>
                        </a:solidFill>
                      </a:endParaRPr>
                    </a:p>
                  </a:txBody>
                  <a:tcPr marL="91450" marR="91450" marT="45725" marB="45725" anchor="ctr">
                    <a:lnL w="9525" cap="flat" cmpd="sng">
                      <a:solidFill>
                        <a:srgbClr val="D8D8D8"/>
                      </a:solidFill>
                      <a:prstDash val="solid"/>
                      <a:round/>
                      <a:headEnd type="none" w="sm" len="sm"/>
                      <a:tailEnd type="none" w="sm" len="sm"/>
                    </a:lnL>
                    <a:lnR w="9525" cap="flat" cmpd="sng">
                      <a:solidFill>
                        <a:srgbClr val="D8D8D8"/>
                      </a:solidFill>
                      <a:prstDash val="solid"/>
                      <a:round/>
                      <a:headEnd type="none" w="sm" len="sm"/>
                      <a:tailEnd type="none" w="sm" len="sm"/>
                    </a:lnR>
                    <a:lnT w="9525" cap="flat" cmpd="sng">
                      <a:solidFill>
                        <a:srgbClr val="D8D8D8"/>
                      </a:solidFill>
                      <a:prstDash val="solid"/>
                      <a:round/>
                      <a:headEnd type="none" w="sm" len="sm"/>
                      <a:tailEnd type="none" w="sm" len="sm"/>
                    </a:lnT>
                    <a:lnB w="9525" cap="flat" cmpd="sng">
                      <a:solidFill>
                        <a:srgbClr val="D8D8D8"/>
                      </a:solidFill>
                      <a:prstDash val="solid"/>
                      <a:round/>
                      <a:headEnd type="none" w="sm" len="sm"/>
                      <a:tailEnd type="none" w="sm" len="sm"/>
                    </a:lnB>
                  </a:tcPr>
                </a:tc>
                <a:extLst>
                  <a:ext uri="{0D108BD9-81ED-4DB2-BD59-A6C34878D82A}">
                    <a16:rowId xmlns:a16="http://schemas.microsoft.com/office/drawing/2014/main" val="10010"/>
                  </a:ext>
                </a:extLst>
              </a:tr>
            </a:tbl>
          </a:graphicData>
        </a:graphic>
      </p:graphicFrame>
      <p:sp>
        <p:nvSpPr>
          <p:cNvPr id="62" name="Google Shape;62;p14"/>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4"/>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TABLE OF CONTENTS - SAMPLE SCHEDULES</a:t>
            </a:r>
            <a:endParaRPr sz="3100">
              <a:solidFill>
                <a:srgbClr val="FFFFFF"/>
              </a:solidFill>
            </a:endParaRPr>
          </a:p>
        </p:txBody>
      </p:sp>
      <p:pic>
        <p:nvPicPr>
          <p:cNvPr id="3" name="Picture 2" descr="Logo, company name&#10;&#10;Description automatically generated">
            <a:extLst>
              <a:ext uri="{FF2B5EF4-FFF2-40B4-BE49-F238E27FC236}">
                <a16:creationId xmlns:a16="http://schemas.microsoft.com/office/drawing/2014/main" id="{47E36134-36E4-4DEF-8F51-45A8DB8222CE}"/>
              </a:ext>
            </a:extLst>
          </p:cNvPr>
          <p:cNvPicPr>
            <a:picLocks noChangeAspect="1"/>
          </p:cNvPicPr>
          <p:nvPr/>
        </p:nvPicPr>
        <p:blipFill>
          <a:blip r:embed="rId23"/>
          <a:stretch>
            <a:fillRect/>
          </a:stretch>
        </p:blipFill>
        <p:spPr>
          <a:xfrm>
            <a:off x="8103823" y="-293095"/>
            <a:ext cx="1290352" cy="128346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graphicFrame>
        <p:nvGraphicFramePr>
          <p:cNvPr id="241" name="Google Shape;241;p32"/>
          <p:cNvGraphicFramePr/>
          <p:nvPr>
            <p:extLst>
              <p:ext uri="{D42A27DB-BD31-4B8C-83A1-F6EECF244321}">
                <p14:modId xmlns:p14="http://schemas.microsoft.com/office/powerpoint/2010/main" val="3710389834"/>
              </p:ext>
            </p:extLst>
          </p:nvPr>
        </p:nvGraphicFramePr>
        <p:xfrm>
          <a:off x="462900" y="914400"/>
          <a:ext cx="8229225" cy="3506674"/>
        </p:xfrm>
        <a:graphic>
          <a:graphicData uri="http://schemas.openxmlformats.org/drawingml/2006/table">
            <a:tbl>
              <a:tblPr>
                <a:noFill/>
                <a:tableStyleId>{4AEECB8E-0D09-4BE4-9803-895421F83BF0}</a:tableStyleId>
              </a:tblPr>
              <a:tblGrid>
                <a:gridCol w="1484425">
                  <a:extLst>
                    <a:ext uri="{9D8B030D-6E8A-4147-A177-3AD203B41FA5}">
                      <a16:colId xmlns:a16="http://schemas.microsoft.com/office/drawing/2014/main" val="20000"/>
                    </a:ext>
                  </a:extLst>
                </a:gridCol>
                <a:gridCol w="3963150">
                  <a:extLst>
                    <a:ext uri="{9D8B030D-6E8A-4147-A177-3AD203B41FA5}">
                      <a16:colId xmlns:a16="http://schemas.microsoft.com/office/drawing/2014/main" val="20001"/>
                    </a:ext>
                  </a:extLst>
                </a:gridCol>
                <a:gridCol w="904650">
                  <a:extLst>
                    <a:ext uri="{9D8B030D-6E8A-4147-A177-3AD203B41FA5}">
                      <a16:colId xmlns:a16="http://schemas.microsoft.com/office/drawing/2014/main" val="20002"/>
                    </a:ext>
                  </a:extLst>
                </a:gridCol>
                <a:gridCol w="762800">
                  <a:extLst>
                    <a:ext uri="{9D8B030D-6E8A-4147-A177-3AD203B41FA5}">
                      <a16:colId xmlns:a16="http://schemas.microsoft.com/office/drawing/2014/main" val="20003"/>
                    </a:ext>
                  </a:extLst>
                </a:gridCol>
                <a:gridCol w="111420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0525">
                <a:tc>
                  <a:txBody>
                    <a:bodyPr/>
                    <a:lstStyle/>
                    <a:p>
                      <a:pPr marL="0" lvl="0" indent="0" algn="l" rtl="0">
                        <a:lnSpc>
                          <a:spcPct val="115000"/>
                        </a:lnSpc>
                        <a:spcBef>
                          <a:spcPts val="0"/>
                        </a:spcBef>
                        <a:spcAft>
                          <a:spcPts val="0"/>
                        </a:spcAft>
                        <a:buNone/>
                      </a:pPr>
                      <a:r>
                        <a:rPr lang="en" sz="1100">
                          <a:solidFill>
                            <a:srgbClr val="46166A"/>
                          </a:solidFill>
                          <a:highlight>
                            <a:srgbClr val="D9D2E9"/>
                          </a:highlight>
                          <a:latin typeface="Lato"/>
                          <a:ea typeface="Lato"/>
                          <a:cs typeface="Lato"/>
                          <a:sym typeface="Lato"/>
                        </a:rPr>
                        <a:t>MATH 170</a:t>
                      </a:r>
                      <a:endParaRPr sz="1200">
                        <a:solidFill>
                          <a:srgbClr val="46166A"/>
                        </a:solidFill>
                        <a:highlight>
                          <a:srgbClr val="D9D2E9"/>
                        </a:highlight>
                      </a:endParaRPr>
                    </a:p>
                  </a:txBody>
                  <a:tcPr marL="91450" marR="91450" marT="45725" marB="45725">
                    <a:lnL w="12650" cap="flat" cmpd="sng">
                      <a:solidFill>
                        <a:srgbClr val="B4A7D6"/>
                      </a:solidFill>
                      <a:prstDash val="solid"/>
                      <a:round/>
                      <a:headEnd type="none" w="sm" len="sm"/>
                      <a:tailEnd type="none" w="sm" len="sm"/>
                    </a:lnL>
                    <a:lnR w="12650" cap="flat" cmpd="sng">
                      <a:solidFill>
                        <a:srgbClr val="B4A7D6"/>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Calculus I</a:t>
                      </a:r>
                      <a:endParaRPr sz="1200">
                        <a:solidFill>
                          <a:srgbClr val="46166A"/>
                        </a:solidFill>
                      </a:endParaRPr>
                    </a:p>
                  </a:txBody>
                  <a:tcPr marL="91450" marR="91450" marT="45725" marB="45725">
                    <a:lnL w="12650" cap="flat" cmpd="sng">
                      <a:solidFill>
                        <a:srgbClr val="B4A7D6"/>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lnSpc>
                          <a:spcPct val="115000"/>
                        </a:lnSpc>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lnSpc>
                          <a:spcPct val="115000"/>
                        </a:lnSpc>
                        <a:spcBef>
                          <a:spcPts val="0"/>
                        </a:spcBef>
                        <a:spcAft>
                          <a:spcPts val="0"/>
                        </a:spcAft>
                        <a:buNone/>
                      </a:pPr>
                      <a:r>
                        <a:rPr lang="en" sz="1200">
                          <a:solidFill>
                            <a:srgbClr val="46166A"/>
                          </a:solidFill>
                        </a:rPr>
                        <a:t>Choose an LC</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Choose an LC of interest (not a QR)</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14-15</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
        <p:nvSpPr>
          <p:cNvPr id="242" name="Google Shape;242;p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20</a:t>
            </a:fld>
            <a:endParaRPr/>
          </a:p>
        </p:txBody>
      </p:sp>
      <p:sp>
        <p:nvSpPr>
          <p:cNvPr id="243" name="Google Shape;243;p32"/>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2"/>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MATHEMATICS</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459B46C0-416F-49C2-9012-AB8B5BBD1853}"/>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12D764F1-8F0F-4DEE-A7CD-CA7CAC05A130}"/>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graphicFrame>
        <p:nvGraphicFramePr>
          <p:cNvPr id="251" name="Google Shape;251;p33"/>
          <p:cNvGraphicFramePr/>
          <p:nvPr>
            <p:extLst>
              <p:ext uri="{D42A27DB-BD31-4B8C-83A1-F6EECF244321}">
                <p14:modId xmlns:p14="http://schemas.microsoft.com/office/powerpoint/2010/main" val="1290180032"/>
              </p:ext>
            </p:extLst>
          </p:nvPr>
        </p:nvGraphicFramePr>
        <p:xfrm>
          <a:off x="462900" y="914400"/>
          <a:ext cx="8229225" cy="3672961"/>
        </p:xfrm>
        <a:graphic>
          <a:graphicData uri="http://schemas.openxmlformats.org/drawingml/2006/table">
            <a:tbl>
              <a:tblPr>
                <a:noFill/>
                <a:tableStyleId>{4AEECB8E-0D09-4BE4-9803-895421F83BF0}</a:tableStyleId>
              </a:tblPr>
              <a:tblGrid>
                <a:gridCol w="1484425">
                  <a:extLst>
                    <a:ext uri="{9D8B030D-6E8A-4147-A177-3AD203B41FA5}">
                      <a16:colId xmlns:a16="http://schemas.microsoft.com/office/drawing/2014/main" val="20000"/>
                    </a:ext>
                  </a:extLst>
                </a:gridCol>
                <a:gridCol w="4309325">
                  <a:extLst>
                    <a:ext uri="{9D8B030D-6E8A-4147-A177-3AD203B41FA5}">
                      <a16:colId xmlns:a16="http://schemas.microsoft.com/office/drawing/2014/main" val="20001"/>
                    </a:ext>
                  </a:extLst>
                </a:gridCol>
                <a:gridCol w="776650">
                  <a:extLst>
                    <a:ext uri="{9D8B030D-6E8A-4147-A177-3AD203B41FA5}">
                      <a16:colId xmlns:a16="http://schemas.microsoft.com/office/drawing/2014/main" val="20002"/>
                    </a:ext>
                  </a:extLst>
                </a:gridCol>
                <a:gridCol w="595900">
                  <a:extLst>
                    <a:ext uri="{9D8B030D-6E8A-4147-A177-3AD203B41FA5}">
                      <a16:colId xmlns:a16="http://schemas.microsoft.com/office/drawing/2014/main" val="20003"/>
                    </a:ext>
                  </a:extLst>
                </a:gridCol>
                <a:gridCol w="1062925">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283775">
                <a:tc>
                  <a:txBody>
                    <a:bodyPr/>
                    <a:lstStyle/>
                    <a:p>
                      <a:pPr marL="0" lvl="0" indent="0" algn="l" rtl="0">
                        <a:lnSpc>
                          <a:spcPct val="115000"/>
                        </a:lnSpc>
                        <a:spcBef>
                          <a:spcPts val="0"/>
                        </a:spcBef>
                        <a:spcAft>
                          <a:spcPts val="0"/>
                        </a:spcAft>
                        <a:buNone/>
                      </a:pPr>
                      <a:r>
                        <a:rPr lang="en" sz="1200">
                          <a:solidFill>
                            <a:srgbClr val="46166A"/>
                          </a:solidFill>
                        </a:rPr>
                        <a:t>MUSC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Musicianship I</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268875">
                <a:tc>
                  <a:txBody>
                    <a:bodyPr/>
                    <a:lstStyle/>
                    <a:p>
                      <a:pPr marL="0" lvl="0" indent="0" algn="l" rtl="0">
                        <a:lnSpc>
                          <a:spcPct val="115000"/>
                        </a:lnSpc>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2512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MUSC 117</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Concert  Choir</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lang="en" sz="1200">
                        <a:solidFill>
                          <a:srgbClr val="F3F3F3"/>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p>
                      <a:pPr marL="0" lvl="0" indent="0" algn="l" rtl="0">
                        <a:lnSpc>
                          <a:spcPct val="115000"/>
                        </a:lnSpc>
                        <a:spcBef>
                          <a:spcPts val="0"/>
                        </a:spcBef>
                        <a:spcAft>
                          <a:spcPts val="0"/>
                        </a:spcAft>
                        <a:buNone/>
                      </a:pPr>
                      <a:endParaRPr sz="1200">
                        <a:solidFill>
                          <a:srgbClr val="46166A"/>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not fulfilled by this major</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14-15</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252" name="Google Shape;252;p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21</a:t>
            </a:fld>
            <a:endParaRPr/>
          </a:p>
        </p:txBody>
      </p:sp>
      <p:sp>
        <p:nvSpPr>
          <p:cNvPr id="253" name="Google Shape;253;p33"/>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3"/>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MUSIC</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A3456DA0-4668-481E-9290-41A4E62EA711}"/>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4EDEDEF4-DC72-41F1-A604-6DFB2A59B9F9}"/>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graphicFrame>
        <p:nvGraphicFramePr>
          <p:cNvPr id="262" name="Google Shape;262;p34"/>
          <p:cNvGraphicFramePr/>
          <p:nvPr>
            <p:extLst>
              <p:ext uri="{D42A27DB-BD31-4B8C-83A1-F6EECF244321}">
                <p14:modId xmlns:p14="http://schemas.microsoft.com/office/powerpoint/2010/main" val="2118043112"/>
              </p:ext>
            </p:extLst>
          </p:nvPr>
        </p:nvGraphicFramePr>
        <p:xfrm>
          <a:off x="462900" y="914400"/>
          <a:ext cx="8229225" cy="3697562"/>
        </p:xfrm>
        <a:graphic>
          <a:graphicData uri="http://schemas.openxmlformats.org/drawingml/2006/table">
            <a:tbl>
              <a:tblPr>
                <a:noFill/>
                <a:tableStyleId>{4AEECB8E-0D09-4BE4-9803-895421F83BF0}</a:tableStyleId>
              </a:tblPr>
              <a:tblGrid>
                <a:gridCol w="1292025">
                  <a:extLst>
                    <a:ext uri="{9D8B030D-6E8A-4147-A177-3AD203B41FA5}">
                      <a16:colId xmlns:a16="http://schemas.microsoft.com/office/drawing/2014/main" val="20000"/>
                    </a:ext>
                  </a:extLst>
                </a:gridCol>
                <a:gridCol w="4281250">
                  <a:extLst>
                    <a:ext uri="{9D8B030D-6E8A-4147-A177-3AD203B41FA5}">
                      <a16:colId xmlns:a16="http://schemas.microsoft.com/office/drawing/2014/main" val="20001"/>
                    </a:ext>
                  </a:extLst>
                </a:gridCol>
                <a:gridCol w="956600">
                  <a:extLst>
                    <a:ext uri="{9D8B030D-6E8A-4147-A177-3AD203B41FA5}">
                      <a16:colId xmlns:a16="http://schemas.microsoft.com/office/drawing/2014/main" val="20002"/>
                    </a:ext>
                  </a:extLst>
                </a:gridCol>
                <a:gridCol w="583350">
                  <a:extLst>
                    <a:ext uri="{9D8B030D-6E8A-4147-A177-3AD203B41FA5}">
                      <a16:colId xmlns:a16="http://schemas.microsoft.com/office/drawing/2014/main" val="20003"/>
                    </a:ext>
                  </a:extLst>
                </a:gridCol>
                <a:gridCol w="111600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9250">
                <a:tc>
                  <a:txBody>
                    <a:bodyPr/>
                    <a:lstStyle/>
                    <a:p>
                      <a:pPr marL="0" lvl="0" indent="0" algn="l" rtl="0">
                        <a:lnSpc>
                          <a:spcPct val="115000"/>
                        </a:lnSpc>
                        <a:spcBef>
                          <a:spcPts val="0"/>
                        </a:spcBef>
                        <a:spcAft>
                          <a:spcPts val="0"/>
                        </a:spcAft>
                        <a:buNone/>
                      </a:pPr>
                      <a:r>
                        <a:rPr lang="en" sz="1200">
                          <a:solidFill>
                            <a:srgbClr val="46166A"/>
                          </a:solidFill>
                        </a:rPr>
                        <a:t>LAB SCIENCE</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Lab Science - Lecture - Choose One: CHEM 201  </a:t>
                      </a:r>
                      <a:r>
                        <a:rPr lang="en" sz="1200" b="1">
                          <a:solidFill>
                            <a:srgbClr val="46166A"/>
                          </a:solidFill>
                        </a:rPr>
                        <a:t>-or-</a:t>
                      </a:r>
                      <a:r>
                        <a:rPr lang="en" sz="1200">
                          <a:solidFill>
                            <a:srgbClr val="46166A"/>
                          </a:solidFill>
                        </a:rPr>
                        <a:t> CHEM 210 </a:t>
                      </a:r>
                      <a:r>
                        <a:rPr lang="en" sz="1200" b="1">
                          <a:solidFill>
                            <a:srgbClr val="46166A"/>
                          </a:solidFill>
                        </a:rPr>
                        <a:t>-or-</a:t>
                      </a:r>
                      <a:r>
                        <a:rPr lang="en" sz="1200">
                          <a:solidFill>
                            <a:srgbClr val="46166A"/>
                          </a:solidFill>
                        </a:rPr>
                        <a:t> BIOL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NW</a:t>
                      </a: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294525">
                <a:tc>
                  <a:txBody>
                    <a:bodyPr/>
                    <a:lstStyle/>
                    <a:p>
                      <a:pPr marL="0" lvl="0" indent="0" algn="l" rtl="0">
                        <a:lnSpc>
                          <a:spcPct val="115000"/>
                        </a:lnSpc>
                        <a:spcBef>
                          <a:spcPts val="0"/>
                        </a:spcBef>
                        <a:spcAft>
                          <a:spcPts val="0"/>
                        </a:spcAft>
                        <a:buNone/>
                      </a:pPr>
                      <a:r>
                        <a:rPr lang="en" sz="1200">
                          <a:solidFill>
                            <a:srgbClr val="46166A"/>
                          </a:solidFill>
                        </a:rPr>
                        <a:t>LAB SCIENCE</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Lab that pairs with lecture </a:t>
                      </a:r>
                      <a:r>
                        <a:rPr lang="en" sz="1200" i="1">
                          <a:solidFill>
                            <a:srgbClr val="46166A"/>
                          </a:solidFill>
                        </a:rPr>
                        <a:t>(Co-requisite)</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INQS</a:t>
                      </a: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29452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301082">
                <a:tc>
                  <a:txBody>
                    <a:bodyPr/>
                    <a:lstStyle/>
                    <a:p>
                      <a:pPr marL="0" lvl="0" indent="0" algn="l" rtl="0">
                        <a:lnSpc>
                          <a:spcPct val="115000"/>
                        </a:lnSpc>
                        <a:spcBef>
                          <a:spcPts val="0"/>
                        </a:spcBef>
                        <a:spcAft>
                          <a:spcPts val="0"/>
                        </a:spcAft>
                        <a:buNone/>
                      </a:pPr>
                      <a:r>
                        <a:rPr lang="en" sz="1200">
                          <a:solidFill>
                            <a:srgbClr val="46166A"/>
                          </a:solidFill>
                        </a:rPr>
                        <a:t>Choose an LC</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CS, VP, GP, UQ, US, or UD</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263" name="Google Shape;263;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22</a:t>
            </a:fld>
            <a:endParaRPr/>
          </a:p>
        </p:txBody>
      </p:sp>
      <p:sp>
        <p:nvSpPr>
          <p:cNvPr id="264" name="Google Shape;264;p34"/>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4"/>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PRE-NURSING (more examples </a:t>
            </a:r>
            <a:r>
              <a:rPr lang="en" sz="2000" u="sng">
                <a:solidFill>
                  <a:schemeClr val="hlink"/>
                </a:solidFill>
                <a:hlinkClick r:id="rId3">
                  <a:extLst>
                    <a:ext uri="{A12FA001-AC4F-418D-AE19-62706E023703}">
                      <ahyp:hlinkClr xmlns:ahyp="http://schemas.microsoft.com/office/drawing/2018/hyperlinkcolor" val="tx"/>
                    </a:ext>
                  </a:extLst>
                </a:hlinkClick>
              </a:rPr>
              <a:t>here</a:t>
            </a:r>
            <a:r>
              <a:rPr lang="en" sz="2000">
                <a:solidFill>
                  <a:srgbClr val="FFFFFF"/>
                </a:solidFill>
              </a:rPr>
              <a:t>)</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B9DF10C6-C9D2-43B5-94EC-4F8A11098B71}"/>
              </a:ext>
            </a:extLst>
          </p:cNvPr>
          <p:cNvPicPr>
            <a:picLocks noChangeAspect="1"/>
          </p:cNvPicPr>
          <p:nvPr/>
        </p:nvPicPr>
        <p:blipFill>
          <a:blip r:embed="rId4"/>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0CF4F67A-C41E-42A2-8285-510DB59513A6}"/>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5"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graphicFrame>
        <p:nvGraphicFramePr>
          <p:cNvPr id="271" name="Google Shape;271;p35"/>
          <p:cNvGraphicFramePr/>
          <p:nvPr>
            <p:extLst>
              <p:ext uri="{D42A27DB-BD31-4B8C-83A1-F6EECF244321}">
                <p14:modId xmlns:p14="http://schemas.microsoft.com/office/powerpoint/2010/main" val="3743065763"/>
              </p:ext>
            </p:extLst>
          </p:nvPr>
        </p:nvGraphicFramePr>
        <p:xfrm>
          <a:off x="462900" y="914400"/>
          <a:ext cx="8229225" cy="3866490"/>
        </p:xfrm>
        <a:graphic>
          <a:graphicData uri="http://schemas.openxmlformats.org/drawingml/2006/table">
            <a:tbl>
              <a:tblPr>
                <a:noFill/>
                <a:tableStyleId>{4AEECB8E-0D09-4BE4-9803-895421F83BF0}</a:tableStyleId>
              </a:tblPr>
              <a:tblGrid>
                <a:gridCol w="1330500">
                  <a:extLst>
                    <a:ext uri="{9D8B030D-6E8A-4147-A177-3AD203B41FA5}">
                      <a16:colId xmlns:a16="http://schemas.microsoft.com/office/drawing/2014/main" val="20000"/>
                    </a:ext>
                  </a:extLst>
                </a:gridCol>
                <a:gridCol w="4127325">
                  <a:extLst>
                    <a:ext uri="{9D8B030D-6E8A-4147-A177-3AD203B41FA5}">
                      <a16:colId xmlns:a16="http://schemas.microsoft.com/office/drawing/2014/main" val="20001"/>
                    </a:ext>
                  </a:extLst>
                </a:gridCol>
                <a:gridCol w="1238825">
                  <a:extLst>
                    <a:ext uri="{9D8B030D-6E8A-4147-A177-3AD203B41FA5}">
                      <a16:colId xmlns:a16="http://schemas.microsoft.com/office/drawing/2014/main" val="20002"/>
                    </a:ext>
                  </a:extLst>
                </a:gridCol>
                <a:gridCol w="519175">
                  <a:extLst>
                    <a:ext uri="{9D8B030D-6E8A-4147-A177-3AD203B41FA5}">
                      <a16:colId xmlns:a16="http://schemas.microsoft.com/office/drawing/2014/main" val="20003"/>
                    </a:ext>
                  </a:extLst>
                </a:gridCol>
                <a:gridCol w="101340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r>
                        <a:rPr lang="en" sz="1200" b="0" i="0" u="none" strike="noStrike" noProof="0">
                          <a:solidFill>
                            <a:srgbClr val="FFFFFF"/>
                          </a:solidFill>
                          <a:highlight>
                            <a:srgbClr val="000080"/>
                          </a:highlight>
                          <a:latin typeface="Arial"/>
                        </a:rPr>
                        <a:t> </a:t>
                      </a:r>
                      <a:endParaRPr lang="en-US" sz="1200" b="0" i="0" u="none" strike="noStrike" noProof="0">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0525">
                <a:tc>
                  <a:txBody>
                    <a:bodyPr/>
                    <a:lstStyle/>
                    <a:p>
                      <a:pPr marL="0" lvl="0" indent="0" algn="l" rtl="0">
                        <a:lnSpc>
                          <a:spcPct val="115000"/>
                        </a:lnSpc>
                        <a:spcBef>
                          <a:spcPts val="0"/>
                        </a:spcBef>
                        <a:spcAft>
                          <a:spcPts val="0"/>
                        </a:spcAft>
                        <a:buNone/>
                      </a:pPr>
                      <a:r>
                        <a:rPr lang="en" sz="1200">
                          <a:solidFill>
                            <a:srgbClr val="46166A"/>
                          </a:solidFill>
                        </a:rPr>
                        <a:t>PHIL 180 </a:t>
                      </a:r>
                      <a:r>
                        <a:rPr lang="en" sz="1200" b="1">
                          <a:solidFill>
                            <a:srgbClr val="46166A"/>
                          </a:solidFill>
                        </a:rPr>
                        <a:t>-or-</a:t>
                      </a:r>
                      <a:endParaRPr sz="1200" b="1">
                        <a:solidFill>
                          <a:srgbClr val="46166A"/>
                        </a:solidFill>
                      </a:endParaRPr>
                    </a:p>
                    <a:p>
                      <a:pPr marL="0" lvl="0" indent="0" algn="l" rtl="0">
                        <a:lnSpc>
                          <a:spcPct val="115000"/>
                        </a:lnSpc>
                        <a:spcBef>
                          <a:spcPts val="0"/>
                        </a:spcBef>
                        <a:spcAft>
                          <a:spcPts val="0"/>
                        </a:spcAft>
                        <a:buNone/>
                      </a:pPr>
                      <a:r>
                        <a:rPr lang="en" sz="1200">
                          <a:solidFill>
                            <a:srgbClr val="46166A"/>
                          </a:solidFill>
                        </a:rPr>
                        <a:t>PHIL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Moral Problems </a:t>
                      </a:r>
                      <a:r>
                        <a:rPr lang="en" sz="1200" b="1">
                          <a:solidFill>
                            <a:srgbClr val="46166A"/>
                          </a:solidFill>
                        </a:rPr>
                        <a:t>-or-</a:t>
                      </a:r>
                      <a:endParaRPr sz="1200">
                        <a:solidFill>
                          <a:srgbClr val="46166A"/>
                        </a:solidFill>
                      </a:endParaRPr>
                    </a:p>
                    <a:p>
                      <a:pPr marL="0" lvl="0" indent="0" algn="l" rtl="0">
                        <a:lnSpc>
                          <a:spcPct val="115000"/>
                        </a:lnSpc>
                        <a:spcBef>
                          <a:spcPts val="0"/>
                        </a:spcBef>
                        <a:spcAft>
                          <a:spcPts val="0"/>
                        </a:spcAft>
                        <a:buNone/>
                      </a:pPr>
                      <a:r>
                        <a:rPr lang="en" sz="1200">
                          <a:solidFill>
                            <a:srgbClr val="46166A"/>
                          </a:solidFill>
                        </a:rPr>
                        <a:t>Sport, Philosophy, &amp; Society</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UQ or US </a:t>
                      </a:r>
                      <a:r>
                        <a:rPr lang="en" sz="1200" b="1">
                          <a:solidFill>
                            <a:srgbClr val="46166A"/>
                          </a:solidFill>
                        </a:rPr>
                        <a:t>-or-</a:t>
                      </a:r>
                      <a:endParaRPr sz="1200">
                        <a:solidFill>
                          <a:srgbClr val="46166A"/>
                        </a:solidFill>
                      </a:endParaRPr>
                    </a:p>
                    <a:p>
                      <a:pPr marL="0" lvl="0" indent="0" algn="l" rtl="0">
                        <a:lnSpc>
                          <a:spcPct val="115000"/>
                        </a:lnSpc>
                        <a:spcBef>
                          <a:spcPts val="0"/>
                        </a:spcBef>
                        <a:spcAft>
                          <a:spcPts val="0"/>
                        </a:spcAft>
                        <a:buNone/>
                      </a:pPr>
                      <a:r>
                        <a:rPr lang="en" sz="1200">
                          <a:solidFill>
                            <a:srgbClr val="46166A"/>
                          </a:solidFill>
                        </a:rPr>
                        <a:t>UQ</a:t>
                      </a:r>
                      <a:endParaRPr lang="en"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20150">
                <a:tc>
                  <a:txBody>
                    <a:bodyPr/>
                    <a:lstStyle/>
                    <a:p>
                      <a:pPr marL="0" lvl="0" indent="0" algn="l" rtl="0">
                        <a:lnSpc>
                          <a:spcPct val="115000"/>
                        </a:lnSpc>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281700">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t>EL</a:t>
                      </a: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not fulfilled by this major</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r>
                        <a:rPr lang="en" sz="1200">
                          <a:solidFill>
                            <a:srgbClr val="46166A"/>
                          </a:solidFill>
                        </a:rPr>
                        <a:t>Choose a 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err="1">
                          <a:solidFill>
                            <a:srgbClr val="46166A"/>
                          </a:solidFill>
                        </a:rPr>
                        <a:t>Paracurricular</a:t>
                      </a:r>
                      <a:r>
                        <a:rPr lang="en" sz="1200">
                          <a:solidFill>
                            <a:srgbClr val="46166A"/>
                          </a:solidFill>
                        </a:rPr>
                        <a:t> / PE course (See HHPA 001-099)</a:t>
                      </a:r>
                      <a:endParaRPr sz="1200">
                        <a:solidFill>
                          <a:srgbClr val="46166A"/>
                        </a:solidFill>
                      </a:endParaRPr>
                    </a:p>
                    <a:p>
                      <a:pPr marL="0" lvl="0" indent="0" algn="l" rtl="0">
                        <a:spcBef>
                          <a:spcPts val="0"/>
                        </a:spcBef>
                        <a:spcAft>
                          <a:spcPts val="0"/>
                        </a:spcAft>
                        <a:buNone/>
                      </a:pPr>
                      <a:r>
                        <a:rPr lang="en" sz="1200" i="1">
                          <a:solidFill>
                            <a:srgbClr val="46166A"/>
                          </a:solidFill>
                        </a:rPr>
                        <a:t>Athletics team credits: Refer to coach</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15</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272" name="Google Shape;272;p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23</a:t>
            </a:fld>
            <a:endParaRPr/>
          </a:p>
        </p:txBody>
      </p:sp>
      <p:sp>
        <p:nvSpPr>
          <p:cNvPr id="273" name="Google Shape;273;p35"/>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5"/>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PHILOSOPHY</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A94E2A10-C50E-41DA-8ABD-F40F441A645E}"/>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13B2F350-13D9-4F07-B883-B475752DA00C}"/>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graphicFrame>
        <p:nvGraphicFramePr>
          <p:cNvPr id="281" name="Google Shape;281;p36"/>
          <p:cNvGraphicFramePr/>
          <p:nvPr>
            <p:extLst>
              <p:ext uri="{D42A27DB-BD31-4B8C-83A1-F6EECF244321}">
                <p14:modId xmlns:p14="http://schemas.microsoft.com/office/powerpoint/2010/main" val="2495656625"/>
              </p:ext>
            </p:extLst>
          </p:nvPr>
        </p:nvGraphicFramePr>
        <p:xfrm>
          <a:off x="462900" y="914400"/>
          <a:ext cx="8229225" cy="3645704"/>
        </p:xfrm>
        <a:graphic>
          <a:graphicData uri="http://schemas.openxmlformats.org/drawingml/2006/table">
            <a:tbl>
              <a:tblPr>
                <a:noFill/>
                <a:tableStyleId>{4AEECB8E-0D09-4BE4-9803-895421F83BF0}</a:tableStyleId>
              </a:tblPr>
              <a:tblGrid>
                <a:gridCol w="1240725">
                  <a:extLst>
                    <a:ext uri="{9D8B030D-6E8A-4147-A177-3AD203B41FA5}">
                      <a16:colId xmlns:a16="http://schemas.microsoft.com/office/drawing/2014/main" val="20000"/>
                    </a:ext>
                  </a:extLst>
                </a:gridCol>
                <a:gridCol w="4090825">
                  <a:extLst>
                    <a:ext uri="{9D8B030D-6E8A-4147-A177-3AD203B41FA5}">
                      <a16:colId xmlns:a16="http://schemas.microsoft.com/office/drawing/2014/main" val="20001"/>
                    </a:ext>
                  </a:extLst>
                </a:gridCol>
                <a:gridCol w="1225725">
                  <a:extLst>
                    <a:ext uri="{9D8B030D-6E8A-4147-A177-3AD203B41FA5}">
                      <a16:colId xmlns:a16="http://schemas.microsoft.com/office/drawing/2014/main" val="20002"/>
                    </a:ext>
                  </a:extLst>
                </a:gridCol>
                <a:gridCol w="634050">
                  <a:extLst>
                    <a:ext uri="{9D8B030D-6E8A-4147-A177-3AD203B41FA5}">
                      <a16:colId xmlns:a16="http://schemas.microsoft.com/office/drawing/2014/main" val="20003"/>
                    </a:ext>
                  </a:extLst>
                </a:gridCol>
                <a:gridCol w="103790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r>
                        <a:rPr lang="en" sz="1200" b="0" i="0" u="none" strike="noStrike" noProof="0">
                          <a:solidFill>
                            <a:srgbClr val="FFFFFF"/>
                          </a:solidFill>
                          <a:highlight>
                            <a:srgbClr val="000080"/>
                          </a:highlight>
                          <a:latin typeface="Arial"/>
                        </a:rPr>
                        <a:t> </a:t>
                      </a:r>
                      <a:endParaRPr lang="en-US" sz="1200" b="0" i="0" u="none" strike="noStrike" noProof="0">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71475">
                <a:tc>
                  <a:txBody>
                    <a:bodyPr/>
                    <a:lstStyle/>
                    <a:p>
                      <a:pPr marL="0" lvl="0" indent="0" algn="l" rtl="0">
                        <a:lnSpc>
                          <a:spcPct val="115000"/>
                        </a:lnSpc>
                        <a:spcBef>
                          <a:spcPts val="0"/>
                        </a:spcBef>
                        <a:spcAft>
                          <a:spcPts val="0"/>
                        </a:spcAft>
                        <a:buNone/>
                      </a:pPr>
                      <a:r>
                        <a:rPr lang="en" sz="1200">
                          <a:solidFill>
                            <a:srgbClr val="46166A"/>
                          </a:solidFill>
                        </a:rPr>
                        <a:t>POLS 201 </a:t>
                      </a:r>
                      <a:r>
                        <a:rPr lang="en" sz="1200" b="1">
                          <a:solidFill>
                            <a:srgbClr val="46166A"/>
                          </a:solidFill>
                        </a:rPr>
                        <a:t>-or-</a:t>
                      </a:r>
                      <a:endParaRPr sz="1200" b="1">
                        <a:solidFill>
                          <a:srgbClr val="46166A"/>
                        </a:solidFill>
                      </a:endParaRPr>
                    </a:p>
                    <a:p>
                      <a:pPr marL="0" lvl="0" indent="0" algn="l" rtl="0">
                        <a:lnSpc>
                          <a:spcPct val="115000"/>
                        </a:lnSpc>
                        <a:spcBef>
                          <a:spcPts val="0"/>
                        </a:spcBef>
                        <a:spcAft>
                          <a:spcPts val="0"/>
                        </a:spcAft>
                        <a:buNone/>
                      </a:pPr>
                      <a:r>
                        <a:rPr lang="en" sz="1200">
                          <a:solidFill>
                            <a:srgbClr val="46166A"/>
                          </a:solidFill>
                        </a:rPr>
                        <a:t>POLS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American Politics  </a:t>
                      </a:r>
                      <a:r>
                        <a:rPr lang="en" sz="1200" b="1">
                          <a:solidFill>
                            <a:srgbClr val="46166A"/>
                          </a:solidFill>
                        </a:rPr>
                        <a:t>-or-</a:t>
                      </a:r>
                      <a:endParaRPr sz="1200">
                        <a:solidFill>
                          <a:srgbClr val="46166A"/>
                        </a:solidFill>
                      </a:endParaRPr>
                    </a:p>
                    <a:p>
                      <a:pPr marL="0" lvl="0" indent="0" algn="l" rtl="0">
                        <a:lnSpc>
                          <a:spcPct val="115000"/>
                        </a:lnSpc>
                        <a:spcBef>
                          <a:spcPts val="0"/>
                        </a:spcBef>
                        <a:spcAft>
                          <a:spcPts val="0"/>
                        </a:spcAft>
                        <a:buNone/>
                      </a:pPr>
                      <a:r>
                        <a:rPr lang="en" sz="1200">
                          <a:solidFill>
                            <a:srgbClr val="46166A"/>
                          </a:solidFill>
                        </a:rPr>
                        <a:t>International Politics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IS or US</a:t>
                      </a:r>
                      <a:endParaRPr lang="en" sz="1200">
                        <a:solidFill>
                          <a:schemeClr val="lt1"/>
                        </a:solidFill>
                        <a:highlight>
                          <a:srgbClr val="000080"/>
                        </a:highlight>
                      </a:endParaRPr>
                    </a:p>
                    <a:p>
                      <a:pPr marL="0" lvl="0" indent="0" algn="l" rtl="0">
                        <a:lnSpc>
                          <a:spcPct val="115000"/>
                        </a:lnSpc>
                        <a:spcBef>
                          <a:spcPts val="0"/>
                        </a:spcBef>
                        <a:spcAft>
                          <a:spcPts val="0"/>
                        </a:spcAft>
                        <a:buNone/>
                      </a:pPr>
                      <a:r>
                        <a:rPr lang="en" sz="1200">
                          <a:solidFill>
                            <a:srgbClr val="46166A"/>
                          </a:solidFill>
                        </a:rPr>
                        <a:t>IS or GP</a:t>
                      </a: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3"/>
                  </a:ext>
                </a:extLst>
              </a:tr>
              <a:tr h="37147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p>
                      <a:pPr marL="0" lvl="0" indent="0" algn="l" rtl="0">
                        <a:lnSpc>
                          <a:spcPct val="115000"/>
                        </a:lnSpc>
                        <a:spcBef>
                          <a:spcPts val="0"/>
                        </a:spcBef>
                        <a:spcAft>
                          <a:spcPts val="0"/>
                        </a:spcAft>
                        <a:buNone/>
                      </a:pPr>
                      <a:endParaRPr sz="1200">
                        <a:solidFill>
                          <a:srgbClr val="46166A"/>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not fulfilled by this major</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4"/>
                  </a:ext>
                </a:extLst>
              </a:tr>
              <a:tr h="371475">
                <a:tc>
                  <a:txBody>
                    <a:bodyPr/>
                    <a:lstStyle/>
                    <a:p>
                      <a:pPr marL="0" lvl="0" indent="0" algn="l" rtl="0">
                        <a:lnSpc>
                          <a:spcPct val="115000"/>
                        </a:lnSpc>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
        <p:nvSpPr>
          <p:cNvPr id="282" name="Google Shape;282;p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24</a:t>
            </a:fld>
            <a:endParaRPr/>
          </a:p>
        </p:txBody>
      </p:sp>
      <p:sp>
        <p:nvSpPr>
          <p:cNvPr id="283" name="Google Shape;283;p36"/>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6"/>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POLITICAL SCIENCE</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0B5320A1-391C-495D-AC43-877CD79CE55D}"/>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E61466A2-100D-44C5-B6D0-4E352F7D9715}"/>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graphicFrame>
        <p:nvGraphicFramePr>
          <p:cNvPr id="291" name="Google Shape;291;p37"/>
          <p:cNvGraphicFramePr/>
          <p:nvPr>
            <p:extLst>
              <p:ext uri="{D42A27DB-BD31-4B8C-83A1-F6EECF244321}">
                <p14:modId xmlns:p14="http://schemas.microsoft.com/office/powerpoint/2010/main" val="2135589665"/>
              </p:ext>
            </p:extLst>
          </p:nvPr>
        </p:nvGraphicFramePr>
        <p:xfrm>
          <a:off x="461025" y="914400"/>
          <a:ext cx="8219275" cy="3522948"/>
        </p:xfrm>
        <a:graphic>
          <a:graphicData uri="http://schemas.openxmlformats.org/drawingml/2006/table">
            <a:tbl>
              <a:tblPr>
                <a:noFill/>
                <a:tableStyleId>{4AEECB8E-0D09-4BE4-9803-895421F83BF0}</a:tableStyleId>
              </a:tblPr>
              <a:tblGrid>
                <a:gridCol w="1482625">
                  <a:extLst>
                    <a:ext uri="{9D8B030D-6E8A-4147-A177-3AD203B41FA5}">
                      <a16:colId xmlns:a16="http://schemas.microsoft.com/office/drawing/2014/main" val="20000"/>
                    </a:ext>
                  </a:extLst>
                </a:gridCol>
                <a:gridCol w="4035825">
                  <a:extLst>
                    <a:ext uri="{9D8B030D-6E8A-4147-A177-3AD203B41FA5}">
                      <a16:colId xmlns:a16="http://schemas.microsoft.com/office/drawing/2014/main" val="20001"/>
                    </a:ext>
                  </a:extLst>
                </a:gridCol>
                <a:gridCol w="903375">
                  <a:extLst>
                    <a:ext uri="{9D8B030D-6E8A-4147-A177-3AD203B41FA5}">
                      <a16:colId xmlns:a16="http://schemas.microsoft.com/office/drawing/2014/main" val="20002"/>
                    </a:ext>
                  </a:extLst>
                </a:gridCol>
                <a:gridCol w="594800">
                  <a:extLst>
                    <a:ext uri="{9D8B030D-6E8A-4147-A177-3AD203B41FA5}">
                      <a16:colId xmlns:a16="http://schemas.microsoft.com/office/drawing/2014/main" val="20003"/>
                    </a:ext>
                  </a:extLst>
                </a:gridCol>
                <a:gridCol w="120265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r>
                        <a:rPr lang="en" sz="1200" b="0" i="0" u="none" strike="noStrike" noProof="0">
                          <a:solidFill>
                            <a:srgbClr val="FFFFFF"/>
                          </a:solidFill>
                          <a:highlight>
                            <a:srgbClr val="000080"/>
                          </a:highlight>
                          <a:latin typeface="Arial"/>
                        </a:rPr>
                        <a:t> </a:t>
                      </a:r>
                      <a:endParaRPr lang="en-US" sz="1200" b="0" i="0" u="none" strike="noStrike" noProof="0">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71475">
                <a:tc>
                  <a:txBody>
                    <a:bodyPr/>
                    <a:lstStyle/>
                    <a:p>
                      <a:pPr marL="0" lvl="0" indent="0" algn="l" rtl="0">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45052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p>
                      <a:pPr marL="0" lvl="0" indent="0" algn="l" rtl="0">
                        <a:lnSpc>
                          <a:spcPct val="115000"/>
                        </a:lnSpc>
                        <a:spcBef>
                          <a:spcPts val="0"/>
                        </a:spcBef>
                        <a:spcAft>
                          <a:spcPts val="0"/>
                        </a:spcAft>
                        <a:buNone/>
                      </a:pPr>
                      <a:endParaRPr sz="1200">
                        <a:solidFill>
                          <a:srgbClr val="46166A"/>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lnSpc>
                          <a:spcPct val="115000"/>
                        </a:lnSpc>
                        <a:spcBef>
                          <a:spcPts val="0"/>
                        </a:spcBef>
                        <a:spcAft>
                          <a:spcPts val="0"/>
                        </a:spcAft>
                        <a:buNone/>
                      </a:pPr>
                      <a:r>
                        <a:rPr lang="en" sz="1200">
                          <a:solidFill>
                            <a:srgbClr val="46166A"/>
                          </a:solidFill>
                        </a:rPr>
                        <a:t>PSYC 101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Survey of Psychology</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NW or IS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
        <p:nvSpPr>
          <p:cNvPr id="292" name="Google Shape;292;p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25</a:t>
            </a:fld>
            <a:endParaRPr/>
          </a:p>
        </p:txBody>
      </p:sp>
      <p:sp>
        <p:nvSpPr>
          <p:cNvPr id="293" name="Google Shape;293;p37"/>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7"/>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PSYCHOLOGY</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C1B39A4F-E520-4B28-AEFA-013D42D4B042}"/>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7692B28B-D6F6-435C-8220-7E24A1DFB042}"/>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graphicFrame>
        <p:nvGraphicFramePr>
          <p:cNvPr id="301" name="Google Shape;301;p38"/>
          <p:cNvGraphicFramePr/>
          <p:nvPr>
            <p:extLst>
              <p:ext uri="{D42A27DB-BD31-4B8C-83A1-F6EECF244321}">
                <p14:modId xmlns:p14="http://schemas.microsoft.com/office/powerpoint/2010/main" val="856530166"/>
              </p:ext>
            </p:extLst>
          </p:nvPr>
        </p:nvGraphicFramePr>
        <p:xfrm>
          <a:off x="461025" y="914400"/>
          <a:ext cx="8229175" cy="3506674"/>
        </p:xfrm>
        <a:graphic>
          <a:graphicData uri="http://schemas.openxmlformats.org/drawingml/2006/table">
            <a:tbl>
              <a:tblPr>
                <a:noFill/>
                <a:tableStyleId>{4AEECB8E-0D09-4BE4-9803-895421F83BF0}</a:tableStyleId>
              </a:tblPr>
              <a:tblGrid>
                <a:gridCol w="1240725">
                  <a:extLst>
                    <a:ext uri="{9D8B030D-6E8A-4147-A177-3AD203B41FA5}">
                      <a16:colId xmlns:a16="http://schemas.microsoft.com/office/drawing/2014/main" val="20000"/>
                    </a:ext>
                  </a:extLst>
                </a:gridCol>
                <a:gridCol w="4039250">
                  <a:extLst>
                    <a:ext uri="{9D8B030D-6E8A-4147-A177-3AD203B41FA5}">
                      <a16:colId xmlns:a16="http://schemas.microsoft.com/office/drawing/2014/main" val="20001"/>
                    </a:ext>
                  </a:extLst>
                </a:gridCol>
                <a:gridCol w="1201150">
                  <a:extLst>
                    <a:ext uri="{9D8B030D-6E8A-4147-A177-3AD203B41FA5}">
                      <a16:colId xmlns:a16="http://schemas.microsoft.com/office/drawing/2014/main" val="20002"/>
                    </a:ext>
                  </a:extLst>
                </a:gridCol>
                <a:gridCol w="608100">
                  <a:extLst>
                    <a:ext uri="{9D8B030D-6E8A-4147-A177-3AD203B41FA5}">
                      <a16:colId xmlns:a16="http://schemas.microsoft.com/office/drawing/2014/main" val="20003"/>
                    </a:ext>
                  </a:extLst>
                </a:gridCol>
                <a:gridCol w="113995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0525">
                <a:tc>
                  <a:txBody>
                    <a:bodyPr/>
                    <a:lstStyle/>
                    <a:p>
                      <a:pPr marL="0" lvl="0" indent="0" algn="l" rtl="0">
                        <a:lnSpc>
                          <a:spcPct val="115000"/>
                        </a:lnSpc>
                        <a:spcBef>
                          <a:spcPts val="0"/>
                        </a:spcBef>
                        <a:spcAft>
                          <a:spcPts val="0"/>
                        </a:spcAft>
                        <a:buNone/>
                      </a:pPr>
                      <a:r>
                        <a:rPr lang="en" sz="1200">
                          <a:solidFill>
                            <a:srgbClr val="46166A"/>
                          </a:solidFill>
                        </a:rPr>
                        <a:t>SOCL 101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Understanding our Social World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IS or US</a:t>
                      </a: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lnSpc>
                          <a:spcPct val="114999"/>
                        </a:lnSpc>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lang="en-US"/>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lnSpc>
                          <a:spcPct val="115000"/>
                        </a:lnSpc>
                        <a:spcBef>
                          <a:spcPts val="0"/>
                        </a:spcBef>
                        <a:spcAft>
                          <a:spcPts val="0"/>
                        </a:spcAft>
                        <a:buNone/>
                      </a:pPr>
                      <a:r>
                        <a:rPr lang="en" sz="1200">
                          <a:solidFill>
                            <a:srgbClr val="46166A"/>
                          </a:solidFill>
                        </a:rPr>
                        <a:t>Choose an LC</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Choose an LC of interest </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
        <p:nvSpPr>
          <p:cNvPr id="302" name="Google Shape;302;p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26</a:t>
            </a:fld>
            <a:endParaRPr/>
          </a:p>
        </p:txBody>
      </p:sp>
      <p:sp>
        <p:nvSpPr>
          <p:cNvPr id="303" name="Google Shape;303;p38"/>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8"/>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SOCIOLOGY</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9236E304-1384-47E6-A8D3-6490EB8D7C36}"/>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11053D38-00EF-4239-A390-06D4F7343F4E}"/>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graphicFrame>
        <p:nvGraphicFramePr>
          <p:cNvPr id="311" name="Google Shape;311;p39"/>
          <p:cNvGraphicFramePr/>
          <p:nvPr>
            <p:extLst>
              <p:ext uri="{D42A27DB-BD31-4B8C-83A1-F6EECF244321}">
                <p14:modId xmlns:p14="http://schemas.microsoft.com/office/powerpoint/2010/main" val="1290018244"/>
              </p:ext>
            </p:extLst>
          </p:nvPr>
        </p:nvGraphicFramePr>
        <p:xfrm>
          <a:off x="462900" y="914400"/>
          <a:ext cx="8229225" cy="3482149"/>
        </p:xfrm>
        <a:graphic>
          <a:graphicData uri="http://schemas.openxmlformats.org/drawingml/2006/table">
            <a:tbl>
              <a:tblPr>
                <a:noFill/>
                <a:tableStyleId>{4AEECB8E-0D09-4BE4-9803-895421F83BF0}</a:tableStyleId>
              </a:tblPr>
              <a:tblGrid>
                <a:gridCol w="1266375">
                  <a:extLst>
                    <a:ext uri="{9D8B030D-6E8A-4147-A177-3AD203B41FA5}">
                      <a16:colId xmlns:a16="http://schemas.microsoft.com/office/drawing/2014/main" val="20000"/>
                    </a:ext>
                  </a:extLst>
                </a:gridCol>
                <a:gridCol w="4090925">
                  <a:extLst>
                    <a:ext uri="{9D8B030D-6E8A-4147-A177-3AD203B41FA5}">
                      <a16:colId xmlns:a16="http://schemas.microsoft.com/office/drawing/2014/main" val="20001"/>
                    </a:ext>
                  </a:extLst>
                </a:gridCol>
                <a:gridCol w="1174700">
                  <a:extLst>
                    <a:ext uri="{9D8B030D-6E8A-4147-A177-3AD203B41FA5}">
                      <a16:colId xmlns:a16="http://schemas.microsoft.com/office/drawing/2014/main" val="20002"/>
                    </a:ext>
                  </a:extLst>
                </a:gridCol>
                <a:gridCol w="673250">
                  <a:extLst>
                    <a:ext uri="{9D8B030D-6E8A-4147-A177-3AD203B41FA5}">
                      <a16:colId xmlns:a16="http://schemas.microsoft.com/office/drawing/2014/main" val="20003"/>
                    </a:ext>
                  </a:extLst>
                </a:gridCol>
                <a:gridCol w="1023975">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0525">
                <a:tc>
                  <a:txBody>
                    <a:bodyPr/>
                    <a:lstStyle/>
                    <a:p>
                      <a:pPr marL="0" lvl="0" indent="0" algn="l" rtl="0">
                        <a:lnSpc>
                          <a:spcPct val="115000"/>
                        </a:lnSpc>
                        <a:spcBef>
                          <a:spcPts val="0"/>
                        </a:spcBef>
                        <a:spcAft>
                          <a:spcPts val="0"/>
                        </a:spcAft>
                        <a:buNone/>
                      </a:pPr>
                      <a:r>
                        <a:rPr lang="en" sz="1200">
                          <a:solidFill>
                            <a:srgbClr val="46166A"/>
                          </a:solidFill>
                        </a:rPr>
                        <a:t>ANTH 111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Cultural Anthropology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IS or GP</a:t>
                      </a: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46950">
                <a:tc>
                  <a:txBody>
                    <a:bodyPr/>
                    <a:lstStyle/>
                    <a:p>
                      <a:pPr marL="0" lvl="0" indent="0" algn="l" rtl="0">
                        <a:lnSpc>
                          <a:spcPct val="115000"/>
                        </a:lnSpc>
                        <a:spcBef>
                          <a:spcPts val="0"/>
                        </a:spcBef>
                        <a:spcAft>
                          <a:spcPts val="0"/>
                        </a:spcAft>
                        <a:buNone/>
                      </a:pPr>
                      <a:r>
                        <a:rPr lang="en" sz="1200">
                          <a:solidFill>
                            <a:srgbClr val="46166A"/>
                          </a:solidFill>
                        </a:rPr>
                        <a:t>Choose an LC</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Choose an LC of interest not fulfilled by this major</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bl>
          </a:graphicData>
        </a:graphic>
      </p:graphicFrame>
      <p:sp>
        <p:nvSpPr>
          <p:cNvPr id="312" name="Google Shape;312;p3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27</a:t>
            </a:fld>
            <a:endParaRPr/>
          </a:p>
        </p:txBody>
      </p:sp>
      <p:sp>
        <p:nvSpPr>
          <p:cNvPr id="313" name="Google Shape;313;p39"/>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9"/>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ANTHROPOLOGY</a:t>
            </a:r>
            <a:endParaRPr sz="20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842927E5-8FA0-4382-B7A5-F8DA904445F4}"/>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5A32BD4F-B8D1-46B9-8797-451FC95702F6}"/>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graphicFrame>
        <p:nvGraphicFramePr>
          <p:cNvPr id="321" name="Google Shape;321;p40"/>
          <p:cNvGraphicFramePr/>
          <p:nvPr>
            <p:extLst>
              <p:ext uri="{D42A27DB-BD31-4B8C-83A1-F6EECF244321}">
                <p14:modId xmlns:p14="http://schemas.microsoft.com/office/powerpoint/2010/main" val="873738669"/>
              </p:ext>
            </p:extLst>
          </p:nvPr>
        </p:nvGraphicFramePr>
        <p:xfrm>
          <a:off x="462900" y="915350"/>
          <a:ext cx="8229225" cy="3861259"/>
        </p:xfrm>
        <a:graphic>
          <a:graphicData uri="http://schemas.openxmlformats.org/drawingml/2006/table">
            <a:tbl>
              <a:tblPr>
                <a:noFill/>
                <a:tableStyleId>{4AEECB8E-0D09-4BE4-9803-895421F83BF0}</a:tableStyleId>
              </a:tblPr>
              <a:tblGrid>
                <a:gridCol w="1022675">
                  <a:extLst>
                    <a:ext uri="{9D8B030D-6E8A-4147-A177-3AD203B41FA5}">
                      <a16:colId xmlns:a16="http://schemas.microsoft.com/office/drawing/2014/main" val="20000"/>
                    </a:ext>
                  </a:extLst>
                </a:gridCol>
                <a:gridCol w="4306875">
                  <a:extLst>
                    <a:ext uri="{9D8B030D-6E8A-4147-A177-3AD203B41FA5}">
                      <a16:colId xmlns:a16="http://schemas.microsoft.com/office/drawing/2014/main" val="20001"/>
                    </a:ext>
                  </a:extLst>
                </a:gridCol>
                <a:gridCol w="943775">
                  <a:extLst>
                    <a:ext uri="{9D8B030D-6E8A-4147-A177-3AD203B41FA5}">
                      <a16:colId xmlns:a16="http://schemas.microsoft.com/office/drawing/2014/main" val="20002"/>
                    </a:ext>
                  </a:extLst>
                </a:gridCol>
                <a:gridCol w="750100">
                  <a:extLst>
                    <a:ext uri="{9D8B030D-6E8A-4147-A177-3AD203B41FA5}">
                      <a16:colId xmlns:a16="http://schemas.microsoft.com/office/drawing/2014/main" val="20003"/>
                    </a:ext>
                  </a:extLst>
                </a:gridCol>
                <a:gridCol w="120580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47900">
                <a:tc>
                  <a:txBody>
                    <a:bodyPr/>
                    <a:lstStyle/>
                    <a:p>
                      <a:pPr marL="0" lvl="0" indent="0" algn="l" rtl="0">
                        <a:lnSpc>
                          <a:spcPct val="115000"/>
                        </a:lnSpc>
                        <a:spcBef>
                          <a:spcPts val="0"/>
                        </a:spcBef>
                        <a:spcAft>
                          <a:spcPts val="0"/>
                        </a:spcAft>
                        <a:buNone/>
                      </a:pPr>
                      <a:r>
                        <a:rPr lang="en" sz="1200">
                          <a:solidFill>
                            <a:srgbClr val="46166A"/>
                          </a:solidFill>
                        </a:rPr>
                        <a:t>WINE 101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Geography of Wine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GP</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25125">
                <a:tc>
                  <a:txBody>
                    <a:bodyPr/>
                    <a:lstStyle/>
                    <a:p>
                      <a:pPr marL="0" lvl="0" indent="0" algn="l" rtl="0">
                        <a:lnSpc>
                          <a:spcPct val="115000"/>
                        </a:lnSpc>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solidFill>
                          <a:srgbClr val="46166A"/>
                        </a:solidFill>
                      </a:endParaRPr>
                    </a:p>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371475">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100">
                          <a:solidFill>
                            <a:srgbClr val="46166A"/>
                          </a:solidFill>
                        </a:rPr>
                        <a:t>EL</a:t>
                      </a:r>
                      <a:endParaRPr sz="11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71475">
                <a:tc>
                  <a:txBody>
                    <a:bodyPr/>
                    <a:lstStyle/>
                    <a:p>
                      <a:pPr marL="0" lvl="0" indent="0" algn="l" rtl="0">
                        <a:spcBef>
                          <a:spcPts val="0"/>
                        </a:spcBef>
                        <a:spcAft>
                          <a:spcPts val="0"/>
                        </a:spcAft>
                        <a:buNone/>
                      </a:pPr>
                      <a:r>
                        <a:rPr lang="en" sz="1200">
                          <a:solidFill>
                            <a:srgbClr val="46166A"/>
                          </a:solidFill>
                        </a:rPr>
                        <a:t>ENVS 201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Environmental Science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NW</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r>
                        <a:rPr lang="en" sz="1200">
                          <a:solidFill>
                            <a:srgbClr val="46166A"/>
                          </a:solidFill>
                        </a:rPr>
                        <a:t>ENVS 201L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Environmental Science Lab </a:t>
                      </a:r>
                      <a:r>
                        <a:rPr lang="en" sz="1200" i="1">
                          <a:solidFill>
                            <a:srgbClr val="46166A"/>
                          </a:solidFill>
                        </a:rPr>
                        <a:t>(Co-requisite for ENVS 201)</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322" name="Google Shape;322;p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28</a:t>
            </a:fld>
            <a:endParaRPr/>
          </a:p>
        </p:txBody>
      </p:sp>
      <p:sp>
        <p:nvSpPr>
          <p:cNvPr id="323" name="Google Shape;323;p40"/>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40"/>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WINE STUDIES</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91E3BA58-9B2F-4EBA-8CB1-A057D7969489}"/>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0FE4C379-006B-498D-99C8-C1C8E766CF0F}"/>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43125" y="639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46166A"/>
                </a:solidFill>
              </a:rPr>
              <a:t>TABLE OF CONTENTS</a:t>
            </a:r>
            <a:endParaRPr sz="3100">
              <a:solidFill>
                <a:srgbClr val="46166A"/>
              </a:solidFill>
            </a:endParaRPr>
          </a:p>
        </p:txBody>
      </p:sp>
      <p:graphicFrame>
        <p:nvGraphicFramePr>
          <p:cNvPr id="61" name="Google Shape;61;p14"/>
          <p:cNvGraphicFramePr/>
          <p:nvPr>
            <p:extLst>
              <p:ext uri="{D42A27DB-BD31-4B8C-83A1-F6EECF244321}">
                <p14:modId xmlns:p14="http://schemas.microsoft.com/office/powerpoint/2010/main" val="2834055220"/>
              </p:ext>
            </p:extLst>
          </p:nvPr>
        </p:nvGraphicFramePr>
        <p:xfrm>
          <a:off x="449475" y="915375"/>
          <a:ext cx="8239288" cy="2759733"/>
        </p:xfrm>
        <a:graphic>
          <a:graphicData uri="http://schemas.openxmlformats.org/drawingml/2006/table">
            <a:tbl>
              <a:tblPr>
                <a:noFill/>
                <a:tableStyleId>{4AEECB8E-0D09-4BE4-9803-895421F83BF0}</a:tableStyleId>
              </a:tblPr>
              <a:tblGrid>
                <a:gridCol w="827314">
                  <a:extLst>
                    <a:ext uri="{9D8B030D-6E8A-4147-A177-3AD203B41FA5}">
                      <a16:colId xmlns:a16="http://schemas.microsoft.com/office/drawing/2014/main" val="20000"/>
                    </a:ext>
                  </a:extLst>
                </a:gridCol>
                <a:gridCol w="3313226">
                  <a:extLst>
                    <a:ext uri="{9D8B030D-6E8A-4147-A177-3AD203B41FA5}">
                      <a16:colId xmlns:a16="http://schemas.microsoft.com/office/drawing/2014/main" val="20001"/>
                    </a:ext>
                  </a:extLst>
                </a:gridCol>
                <a:gridCol w="239484">
                  <a:extLst>
                    <a:ext uri="{9D8B030D-6E8A-4147-A177-3AD203B41FA5}">
                      <a16:colId xmlns:a16="http://schemas.microsoft.com/office/drawing/2014/main" val="20002"/>
                    </a:ext>
                  </a:extLst>
                </a:gridCol>
                <a:gridCol w="756557">
                  <a:extLst>
                    <a:ext uri="{9D8B030D-6E8A-4147-A177-3AD203B41FA5}">
                      <a16:colId xmlns:a16="http://schemas.microsoft.com/office/drawing/2014/main" val="20003"/>
                    </a:ext>
                  </a:extLst>
                </a:gridCol>
                <a:gridCol w="3102707">
                  <a:extLst>
                    <a:ext uri="{9D8B030D-6E8A-4147-A177-3AD203B41FA5}">
                      <a16:colId xmlns:a16="http://schemas.microsoft.com/office/drawing/2014/main" val="20004"/>
                    </a:ext>
                  </a:extLst>
                </a:gridCol>
              </a:tblGrid>
              <a:tr h="331700">
                <a:tc>
                  <a:txBody>
                    <a:bodyPr/>
                    <a:lstStyle/>
                    <a:p>
                      <a:pPr marL="0" lvl="0" indent="0" algn="l" rtl="0">
                        <a:lnSpc>
                          <a:spcPct val="115000"/>
                        </a:lnSpc>
                        <a:spcBef>
                          <a:spcPts val="0"/>
                        </a:spcBef>
                        <a:spcAft>
                          <a:spcPts val="0"/>
                        </a:spcAft>
                        <a:buNone/>
                      </a:pPr>
                      <a:endParaRPr lang="en" b="1" u="none">
                        <a:solidFill>
                          <a:srgbClr val="FFFFFF"/>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endParaRPr lang="en" b="1" u="none">
                        <a:solidFill>
                          <a:srgbClr val="FFFFFF"/>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endParaRPr b="1" u="none">
                        <a:solidFill>
                          <a:srgbClr val="FFFFFF"/>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Clr>
                          <a:schemeClr val="dk1"/>
                        </a:buClr>
                        <a:buSzPts val="1100"/>
                        <a:buFont typeface="Arial"/>
                        <a:buNone/>
                      </a:pPr>
                      <a:endParaRPr lang="en" b="1" u="none">
                        <a:solidFill>
                          <a:srgbClr val="FFFFFF"/>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endParaRPr lang="en" b="1" u="none">
                        <a:solidFill>
                          <a:srgbClr val="FFFFFF"/>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60575">
                <a:tc>
                  <a:txBody>
                    <a:bodyPr/>
                    <a:lstStyle/>
                    <a:p>
                      <a:pPr marL="0" lvl="0" indent="0" algn="l" rtl="0">
                        <a:lnSpc>
                          <a:spcPct val="114999"/>
                        </a:lnSpc>
                        <a:spcBef>
                          <a:spcPts val="0"/>
                        </a:spcBef>
                        <a:spcAft>
                          <a:spcPts val="0"/>
                        </a:spcAft>
                        <a:buNone/>
                      </a:pPr>
                      <a:r>
                        <a:rPr lang="en" u="none">
                          <a:solidFill>
                            <a:srgbClr val="46166A"/>
                          </a:solidFill>
                        </a:rPr>
                        <a:t>SUBJ</a:t>
                      </a:r>
                    </a:p>
                  </a:txBody>
                  <a:tcPr marL="91450" marR="91450" marT="45724" marB="45724">
                    <a:lnL w="9524">
                      <a:solidFill>
                        <a:srgbClr val="D8D8D8"/>
                      </a:solidFill>
                    </a:lnL>
                    <a:lnR w="9524">
                      <a:solidFill>
                        <a:srgbClr val="D8D8D8"/>
                      </a:solidFill>
                    </a:lnR>
                    <a:lnT w="12650" cap="flat" cmpd="sng" algn="ctr">
                      <a:solidFill>
                        <a:srgbClr val="D8D8D8"/>
                      </a:solidFill>
                      <a:prstDash val="solid"/>
                      <a:round/>
                      <a:headEnd type="none" w="sm" len="sm"/>
                      <a:tailEnd type="none" w="sm" len="sm"/>
                    </a:lnT>
                    <a:lnB w="9524" cap="flat" cmpd="sng" algn="ctr">
                      <a:solidFill>
                        <a:srgbClr val="D8D8D8"/>
                      </a:solidFill>
                      <a:prstDash val="solid"/>
                      <a:round/>
                      <a:headEnd type="none" w="med" len="med"/>
                      <a:tailEnd type="none" w="med" len="med"/>
                    </a:lnB>
                  </a:tcPr>
                </a:tc>
                <a:tc>
                  <a:txBody>
                    <a:bodyPr/>
                    <a:lstStyle/>
                    <a:p>
                      <a:pPr marL="0" lvl="0" indent="0" algn="ctr" rtl="0">
                        <a:lnSpc>
                          <a:spcPct val="114999"/>
                        </a:lnSpc>
                        <a:spcBef>
                          <a:spcPts val="0"/>
                        </a:spcBef>
                        <a:spcAft>
                          <a:spcPts val="0"/>
                        </a:spcAft>
                        <a:buNone/>
                      </a:pPr>
                      <a:r>
                        <a:rPr lang="en" u="none">
                          <a:solidFill>
                            <a:srgbClr val="46166A"/>
                          </a:solidFill>
                        </a:rPr>
                        <a:t>Subject Code (Academic Department</a:t>
                      </a:r>
                    </a:p>
                  </a:txBody>
                  <a:tcPr marL="91450" marR="91450" marT="45724" marB="45724">
                    <a:lnL w="9524">
                      <a:solidFill>
                        <a:srgbClr val="D8D8D8"/>
                      </a:solidFill>
                    </a:lnL>
                    <a:lnR w="9524">
                      <a:solidFill>
                        <a:srgbClr val="D8D8D8"/>
                      </a:solidFill>
                    </a:lnR>
                    <a:lnT w="12650" cap="flat" cmpd="sng" algn="ctr">
                      <a:solidFill>
                        <a:srgbClr val="D8D8D8"/>
                      </a:solidFill>
                      <a:prstDash val="solid"/>
                      <a:round/>
                      <a:headEnd type="none" w="sm" len="sm"/>
                      <a:tailEnd type="none" w="sm" len="sm"/>
                    </a:lnT>
                    <a:lnB w="9524" cap="flat" cmpd="sng" algn="ctr">
                      <a:solidFill>
                        <a:srgbClr val="D8D8D8"/>
                      </a:solidFill>
                      <a:prstDash val="solid"/>
                      <a:round/>
                      <a:headEnd type="none" w="med" len="med"/>
                      <a:tailEnd type="none" w="med" len="med"/>
                    </a:lnB>
                  </a:tcPr>
                </a:tc>
                <a:tc>
                  <a:txBody>
                    <a:bodyPr/>
                    <a:lstStyle/>
                    <a:p>
                      <a:pPr marL="0" lvl="0" indent="0" algn="l" rtl="0">
                        <a:spcBef>
                          <a:spcPts val="0"/>
                        </a:spcBef>
                        <a:spcAft>
                          <a:spcPts val="0"/>
                        </a:spcAft>
                        <a:buNone/>
                      </a:pPr>
                      <a:endParaRPr u="none">
                        <a:solidFill>
                          <a:srgbClr val="46166A"/>
                        </a:solidFill>
                      </a:endParaRPr>
                    </a:p>
                  </a:txBody>
                  <a:tcPr marL="91450" marR="91450" marT="45724" marB="45724">
                    <a:lnL w="9524">
                      <a:solidFill>
                        <a:srgbClr val="D8D8D8"/>
                      </a:solidFill>
                    </a:lnL>
                    <a:lnR w="9524">
                      <a:solidFill>
                        <a:srgbClr val="D8D8D8"/>
                      </a:solidFill>
                    </a:lnR>
                    <a:lnT w="12650" cap="flat" cmpd="sng" algn="ctr">
                      <a:solidFill>
                        <a:srgbClr val="D8D8D8"/>
                      </a:solidFill>
                      <a:prstDash val="solid"/>
                      <a:round/>
                      <a:headEnd type="none" w="sm" len="sm"/>
                      <a:tailEnd type="none" w="sm" len="sm"/>
                    </a:lnT>
                    <a:lnB w="9524" cap="flat" cmpd="sng" algn="ctr">
                      <a:solidFill>
                        <a:srgbClr val="D8D8D8"/>
                      </a:solidFill>
                      <a:prstDash val="solid"/>
                      <a:round/>
                      <a:headEnd type="none" w="med" len="med"/>
                      <a:tailEnd type="none" w="med" len="med"/>
                    </a:lnB>
                  </a:tcPr>
                </a:tc>
                <a:tc>
                  <a:txBody>
                    <a:bodyPr/>
                    <a:lstStyle/>
                    <a:p>
                      <a:pPr marL="0" lvl="0" indent="0" algn="l" rtl="0">
                        <a:spcBef>
                          <a:spcPts val="0"/>
                        </a:spcBef>
                        <a:spcAft>
                          <a:spcPts val="0"/>
                        </a:spcAft>
                        <a:buNone/>
                      </a:pPr>
                      <a:r>
                        <a:rPr lang="en" u="none">
                          <a:solidFill>
                            <a:srgbClr val="46166A"/>
                          </a:solidFill>
                        </a:rPr>
                        <a:t>FSS</a:t>
                      </a:r>
                    </a:p>
                  </a:txBody>
                  <a:tcPr marL="91450" marR="91450" marT="45724" marB="45724">
                    <a:lnL w="9524">
                      <a:solidFill>
                        <a:srgbClr val="D8D8D8"/>
                      </a:solidFill>
                    </a:lnL>
                    <a:lnR w="9524">
                      <a:solidFill>
                        <a:srgbClr val="D8D8D8"/>
                      </a:solidFill>
                    </a:lnR>
                    <a:lnT w="12650" cap="flat" cmpd="sng" algn="ctr">
                      <a:solidFill>
                        <a:srgbClr val="D8D8D8"/>
                      </a:solidFill>
                      <a:prstDash val="solid"/>
                      <a:round/>
                      <a:headEnd type="none" w="sm" len="sm"/>
                      <a:tailEnd type="none" w="sm" len="sm"/>
                    </a:lnT>
                    <a:lnB w="9524" cap="flat" cmpd="sng" algn="ctr">
                      <a:solidFill>
                        <a:srgbClr val="D8D8D8"/>
                      </a:solidFill>
                      <a:prstDash val="solid"/>
                      <a:round/>
                      <a:headEnd type="none" w="med" len="med"/>
                      <a:tailEnd type="none" w="med" len="med"/>
                    </a:lnB>
                  </a:tcPr>
                </a:tc>
                <a:tc>
                  <a:txBody>
                    <a:bodyPr/>
                    <a:lstStyle/>
                    <a:p>
                      <a:pPr marL="0" lvl="0" indent="0" algn="ctr" rtl="0">
                        <a:spcBef>
                          <a:spcPts val="0"/>
                        </a:spcBef>
                        <a:spcAft>
                          <a:spcPts val="0"/>
                        </a:spcAft>
                        <a:buNone/>
                      </a:pPr>
                      <a:r>
                        <a:rPr lang="en" u="none">
                          <a:solidFill>
                            <a:srgbClr val="46166A"/>
                          </a:solidFill>
                        </a:rPr>
                        <a:t>First Semester Seminar plus lab (required for all first-year students; required for transfer students with fewer than 45 credits)</a:t>
                      </a:r>
                    </a:p>
                  </a:txBody>
                  <a:tcPr marL="91450" marR="91450" marT="45724" marB="45724">
                    <a:lnL w="9524">
                      <a:solidFill>
                        <a:srgbClr val="D8D8D8"/>
                      </a:solidFill>
                    </a:lnL>
                    <a:lnR w="9524">
                      <a:solidFill>
                        <a:srgbClr val="D8D8D8"/>
                      </a:solidFill>
                    </a:lnR>
                    <a:lnT w="12650" cap="flat" cmpd="sng" algn="ctr">
                      <a:solidFill>
                        <a:srgbClr val="D8D8D8"/>
                      </a:solidFill>
                      <a:prstDash val="solid"/>
                      <a:round/>
                      <a:headEnd type="none" w="sm" len="sm"/>
                      <a:tailEnd type="none" w="sm" len="sm"/>
                    </a:lnT>
                    <a:lnB w="9524"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10001"/>
                  </a:ext>
                </a:extLst>
              </a:tr>
              <a:tr h="360575">
                <a:tc>
                  <a:txBody>
                    <a:bodyPr/>
                    <a:lstStyle/>
                    <a:p>
                      <a:pPr marL="0" lvl="0" indent="0" algn="l">
                        <a:lnSpc>
                          <a:spcPct val="114999"/>
                        </a:lnSpc>
                        <a:spcBef>
                          <a:spcPts val="0"/>
                        </a:spcBef>
                        <a:spcAft>
                          <a:spcPts val="0"/>
                        </a:spcAft>
                        <a:buNone/>
                      </a:pPr>
                      <a:r>
                        <a:rPr lang="en" u="none">
                          <a:solidFill>
                            <a:srgbClr val="46166A"/>
                          </a:solidFill>
                        </a:rPr>
                        <a:t>BS / BA</a:t>
                      </a: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tc>
                  <a:txBody>
                    <a:bodyPr/>
                    <a:lstStyle/>
                    <a:p>
                      <a:pPr marL="0" lvl="0" indent="0" algn="ctr">
                        <a:lnSpc>
                          <a:spcPct val="114999"/>
                        </a:lnSpc>
                        <a:spcBef>
                          <a:spcPts val="0"/>
                        </a:spcBef>
                        <a:spcAft>
                          <a:spcPts val="0"/>
                        </a:spcAft>
                        <a:buNone/>
                      </a:pPr>
                      <a:r>
                        <a:rPr lang="en" u="none">
                          <a:solidFill>
                            <a:srgbClr val="46166A"/>
                          </a:solidFill>
                        </a:rPr>
                        <a:t>Bachelor of Science or Bachelor of Arts</a:t>
                      </a: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tc>
                  <a:txBody>
                    <a:bodyPr/>
                    <a:lstStyle/>
                    <a:p>
                      <a:pPr marL="0" lvl="0" indent="0" algn="l">
                        <a:spcBef>
                          <a:spcPts val="0"/>
                        </a:spcBef>
                        <a:spcAft>
                          <a:spcPts val="0"/>
                        </a:spcAft>
                        <a:buNone/>
                      </a:pPr>
                      <a:endParaRPr u="none">
                        <a:solidFill>
                          <a:srgbClr val="46166A"/>
                        </a:solidFill>
                      </a:endParaRP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tc>
                  <a:txBody>
                    <a:bodyPr/>
                    <a:lstStyle/>
                    <a:p>
                      <a:pPr marL="0" lvl="0" indent="0" algn="l">
                        <a:spcBef>
                          <a:spcPts val="0"/>
                        </a:spcBef>
                        <a:spcAft>
                          <a:spcPts val="0"/>
                        </a:spcAft>
                        <a:buNone/>
                      </a:pPr>
                      <a:r>
                        <a:rPr lang="en" u="none">
                          <a:solidFill>
                            <a:srgbClr val="46166A"/>
                          </a:solidFill>
                        </a:rPr>
                        <a:t>INQS</a:t>
                      </a: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tc>
                  <a:txBody>
                    <a:bodyPr/>
                    <a:lstStyle/>
                    <a:p>
                      <a:pPr marL="0" lvl="0" indent="0" algn="ctr">
                        <a:spcBef>
                          <a:spcPts val="0"/>
                        </a:spcBef>
                        <a:spcAft>
                          <a:spcPts val="0"/>
                        </a:spcAft>
                        <a:buNone/>
                      </a:pPr>
                      <a:r>
                        <a:rPr lang="en" u="none">
                          <a:solidFill>
                            <a:srgbClr val="46166A"/>
                          </a:solidFill>
                        </a:rPr>
                        <a:t>Inquiry Seminar (College Writing)</a:t>
                      </a: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3455055897"/>
                  </a:ext>
                </a:extLst>
              </a:tr>
              <a:tr h="360575">
                <a:tc>
                  <a:txBody>
                    <a:bodyPr/>
                    <a:lstStyle/>
                    <a:p>
                      <a:pPr marL="0" lvl="0" indent="0" algn="l">
                        <a:lnSpc>
                          <a:spcPct val="114999"/>
                        </a:lnSpc>
                        <a:spcBef>
                          <a:spcPts val="0"/>
                        </a:spcBef>
                        <a:spcAft>
                          <a:spcPts val="0"/>
                        </a:spcAft>
                        <a:buNone/>
                      </a:pPr>
                      <a:r>
                        <a:rPr lang="en" u="none">
                          <a:solidFill>
                            <a:srgbClr val="46166A"/>
                          </a:solidFill>
                        </a:rPr>
                        <a:t>LC</a:t>
                      </a: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tc>
                  <a:txBody>
                    <a:bodyPr/>
                    <a:lstStyle/>
                    <a:p>
                      <a:pPr marL="0" lvl="0" indent="0" algn="ctr">
                        <a:lnSpc>
                          <a:spcPct val="114999"/>
                        </a:lnSpc>
                        <a:spcBef>
                          <a:spcPts val="0"/>
                        </a:spcBef>
                        <a:spcAft>
                          <a:spcPts val="0"/>
                        </a:spcAft>
                        <a:buNone/>
                      </a:pPr>
                      <a:r>
                        <a:rPr lang="en" u="none">
                          <a:solidFill>
                            <a:srgbClr val="46166A"/>
                          </a:solidFill>
                        </a:rPr>
                        <a:t>Linfield Curriculum </a:t>
                      </a:r>
                      <a:endParaRPr lang="en-US"/>
                    </a:p>
                    <a:p>
                      <a:pPr marL="0" lvl="0" indent="0" algn="ctr">
                        <a:lnSpc>
                          <a:spcPct val="114999"/>
                        </a:lnSpc>
                        <a:spcBef>
                          <a:spcPts val="0"/>
                        </a:spcBef>
                        <a:spcAft>
                          <a:spcPts val="0"/>
                        </a:spcAft>
                        <a:buNone/>
                      </a:pPr>
                      <a:r>
                        <a:rPr lang="en" u="none">
                          <a:solidFill>
                            <a:srgbClr val="46166A"/>
                          </a:solidFill>
                        </a:rPr>
                        <a:t>(General Education Courses)</a:t>
                      </a: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tc>
                  <a:txBody>
                    <a:bodyPr/>
                    <a:lstStyle/>
                    <a:p>
                      <a:pPr marL="0" lvl="0" indent="0" algn="l">
                        <a:spcBef>
                          <a:spcPts val="0"/>
                        </a:spcBef>
                        <a:spcAft>
                          <a:spcPts val="0"/>
                        </a:spcAft>
                        <a:buNone/>
                      </a:pPr>
                      <a:endParaRPr u="none">
                        <a:solidFill>
                          <a:srgbClr val="46166A"/>
                        </a:solidFill>
                      </a:endParaRP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tc>
                  <a:txBody>
                    <a:bodyPr/>
                    <a:lstStyle/>
                    <a:p>
                      <a:pPr marL="0" lvl="0" indent="0" algn="l">
                        <a:spcBef>
                          <a:spcPts val="0"/>
                        </a:spcBef>
                        <a:spcAft>
                          <a:spcPts val="0"/>
                        </a:spcAft>
                        <a:buNone/>
                      </a:pPr>
                      <a:r>
                        <a:rPr lang="en" u="none">
                          <a:solidFill>
                            <a:srgbClr val="46166A"/>
                          </a:solidFill>
                        </a:rPr>
                        <a:t>PARA</a:t>
                      </a: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tc>
                  <a:txBody>
                    <a:bodyPr/>
                    <a:lstStyle/>
                    <a:p>
                      <a:pPr marL="0" lvl="0" indent="0" algn="ctr">
                        <a:spcBef>
                          <a:spcPts val="0"/>
                        </a:spcBef>
                        <a:spcAft>
                          <a:spcPts val="0"/>
                        </a:spcAft>
                        <a:buNone/>
                      </a:pPr>
                      <a:r>
                        <a:rPr lang="en" u="none" err="1">
                          <a:solidFill>
                            <a:srgbClr val="46166A"/>
                          </a:solidFill>
                        </a:rPr>
                        <a:t>Paracurricular</a:t>
                      </a:r>
                      <a:r>
                        <a:rPr lang="en" u="none">
                          <a:solidFill>
                            <a:srgbClr val="46166A"/>
                          </a:solidFill>
                        </a:rPr>
                        <a:t> course (course numbers &lt;100)</a:t>
                      </a:r>
                    </a:p>
                  </a:txBody>
                  <a:tcPr marL="91450" marR="91450" marT="45724" marB="45724">
                    <a:lnL w="9524">
                      <a:solidFill>
                        <a:srgbClr val="D8D8D8"/>
                      </a:solidFill>
                    </a:lnL>
                    <a:lnR w="9524">
                      <a:solidFill>
                        <a:srgbClr val="D8D8D8"/>
                      </a:solidFill>
                    </a:lnR>
                    <a:lnT w="9524">
                      <a:solidFill>
                        <a:srgbClr val="D8D8D8"/>
                      </a:solidFill>
                    </a:lnT>
                    <a:lnB w="9524" cap="flat" cmpd="sng" algn="ctr">
                      <a:solidFill>
                        <a:srgbClr val="D8D8D8"/>
                      </a:solidFill>
                      <a:prstDash val="solid"/>
                      <a:round/>
                      <a:headEnd type="none" w="med" len="med"/>
                      <a:tailEnd type="none" w="med" len="med"/>
                    </a:lnB>
                  </a:tcPr>
                </a:tc>
                <a:extLst>
                  <a:ext uri="{0D108BD9-81ED-4DB2-BD59-A6C34878D82A}">
                    <a16:rowId xmlns:a16="http://schemas.microsoft.com/office/drawing/2014/main" val="1596646384"/>
                  </a:ext>
                </a:extLst>
              </a:tr>
              <a:tr h="360575">
                <a:tc>
                  <a:txBody>
                    <a:bodyPr/>
                    <a:lstStyle/>
                    <a:p>
                      <a:pPr marL="0" lvl="0" indent="0" algn="l">
                        <a:lnSpc>
                          <a:spcPct val="114999"/>
                        </a:lnSpc>
                        <a:spcBef>
                          <a:spcPts val="0"/>
                        </a:spcBef>
                        <a:spcAft>
                          <a:spcPts val="0"/>
                        </a:spcAft>
                        <a:buNone/>
                      </a:pPr>
                      <a:r>
                        <a:rPr lang="en" u="none">
                          <a:solidFill>
                            <a:srgbClr val="46166A"/>
                          </a:solidFill>
                          <a:hlinkClick r:id="rId3"/>
                        </a:rPr>
                        <a:t>Self Service</a:t>
                      </a:r>
                      <a:endParaRPr lang="en" u="none">
                        <a:solidFill>
                          <a:srgbClr val="46166A"/>
                        </a:solidFill>
                      </a:endParaRPr>
                    </a:p>
                  </a:txBody>
                  <a:tcPr marL="91450" marR="91450" marT="45724" marB="45724">
                    <a:lnL w="9524">
                      <a:solidFill>
                        <a:srgbClr val="D8D8D8"/>
                      </a:solidFill>
                    </a:lnL>
                    <a:lnR w="9524">
                      <a:solidFill>
                        <a:srgbClr val="D8D8D8"/>
                      </a:solidFill>
                    </a:lnR>
                    <a:lnT w="9524">
                      <a:solidFill>
                        <a:srgbClr val="D8D8D8"/>
                      </a:solidFill>
                    </a:lnT>
                    <a:lnB w="9524">
                      <a:solidFill>
                        <a:srgbClr val="D8D8D8"/>
                      </a:solidFill>
                    </a:lnB>
                  </a:tcPr>
                </a:tc>
                <a:tc>
                  <a:txBody>
                    <a:bodyPr/>
                    <a:lstStyle/>
                    <a:p>
                      <a:pPr marL="0" lvl="0" indent="0" algn="ctr">
                        <a:lnSpc>
                          <a:spcPct val="114999"/>
                        </a:lnSpc>
                        <a:spcBef>
                          <a:spcPts val="0"/>
                        </a:spcBef>
                        <a:spcAft>
                          <a:spcPts val="0"/>
                        </a:spcAft>
                        <a:buNone/>
                      </a:pPr>
                      <a:r>
                        <a:rPr lang="en" u="none">
                          <a:solidFill>
                            <a:srgbClr val="46166A"/>
                          </a:solidFill>
                        </a:rPr>
                        <a:t>Search for courses and course sections using this online portal</a:t>
                      </a:r>
                    </a:p>
                  </a:txBody>
                  <a:tcPr marL="91450" marR="91450" marT="45724" marB="45724">
                    <a:lnL w="9524">
                      <a:solidFill>
                        <a:srgbClr val="D8D8D8"/>
                      </a:solidFill>
                    </a:lnL>
                    <a:lnR w="9524">
                      <a:solidFill>
                        <a:srgbClr val="D8D8D8"/>
                      </a:solidFill>
                    </a:lnR>
                    <a:lnT w="9524">
                      <a:solidFill>
                        <a:srgbClr val="D8D8D8"/>
                      </a:solidFill>
                    </a:lnT>
                    <a:lnB w="9524">
                      <a:solidFill>
                        <a:srgbClr val="D8D8D8"/>
                      </a:solidFill>
                    </a:lnB>
                  </a:tcPr>
                </a:tc>
                <a:tc>
                  <a:txBody>
                    <a:bodyPr/>
                    <a:lstStyle/>
                    <a:p>
                      <a:pPr marL="0" lvl="0" indent="0" algn="l">
                        <a:spcBef>
                          <a:spcPts val="0"/>
                        </a:spcBef>
                        <a:spcAft>
                          <a:spcPts val="0"/>
                        </a:spcAft>
                        <a:buNone/>
                      </a:pPr>
                      <a:endParaRPr u="none">
                        <a:solidFill>
                          <a:srgbClr val="46166A"/>
                        </a:solidFill>
                      </a:endParaRPr>
                    </a:p>
                  </a:txBody>
                  <a:tcPr marL="91450" marR="91450" marT="45724" marB="45724">
                    <a:lnL w="9524">
                      <a:solidFill>
                        <a:srgbClr val="D8D8D8"/>
                      </a:solidFill>
                    </a:lnL>
                    <a:lnR w="9524">
                      <a:solidFill>
                        <a:srgbClr val="D8D8D8"/>
                      </a:solidFill>
                    </a:lnR>
                    <a:lnT w="9524">
                      <a:solidFill>
                        <a:srgbClr val="D8D8D8"/>
                      </a:solidFill>
                    </a:lnT>
                    <a:lnB w="9524">
                      <a:solidFill>
                        <a:srgbClr val="D8D8D8"/>
                      </a:solidFill>
                    </a:lnB>
                  </a:tcPr>
                </a:tc>
                <a:tc>
                  <a:txBody>
                    <a:bodyPr/>
                    <a:lstStyle/>
                    <a:p>
                      <a:pPr marL="0" lvl="0" indent="0" algn="l">
                        <a:spcBef>
                          <a:spcPts val="0"/>
                        </a:spcBef>
                        <a:spcAft>
                          <a:spcPts val="0"/>
                        </a:spcAft>
                        <a:buNone/>
                      </a:pPr>
                      <a:r>
                        <a:rPr lang="en" u="none">
                          <a:solidFill>
                            <a:srgbClr val="46166A"/>
                          </a:solidFill>
                        </a:rPr>
                        <a:t>CR</a:t>
                      </a:r>
                    </a:p>
                  </a:txBody>
                  <a:tcPr marL="91450" marR="91450" marT="45724" marB="45724">
                    <a:lnL w="9524">
                      <a:solidFill>
                        <a:srgbClr val="D8D8D8"/>
                      </a:solidFill>
                    </a:lnL>
                    <a:lnR w="9524">
                      <a:solidFill>
                        <a:srgbClr val="D8D8D8"/>
                      </a:solidFill>
                    </a:lnR>
                    <a:lnT w="9524">
                      <a:solidFill>
                        <a:srgbClr val="D8D8D8"/>
                      </a:solidFill>
                    </a:lnT>
                    <a:lnB w="9524">
                      <a:solidFill>
                        <a:srgbClr val="D8D8D8"/>
                      </a:solidFill>
                    </a:lnB>
                  </a:tcPr>
                </a:tc>
                <a:tc>
                  <a:txBody>
                    <a:bodyPr/>
                    <a:lstStyle/>
                    <a:p>
                      <a:pPr marL="0" lvl="0" indent="0" algn="ctr">
                        <a:spcBef>
                          <a:spcPts val="0"/>
                        </a:spcBef>
                        <a:spcAft>
                          <a:spcPts val="0"/>
                        </a:spcAft>
                        <a:buNone/>
                      </a:pPr>
                      <a:r>
                        <a:rPr lang="en" u="none">
                          <a:solidFill>
                            <a:srgbClr val="46166A"/>
                          </a:solidFill>
                        </a:rPr>
                        <a:t>Number of credits per course</a:t>
                      </a:r>
                    </a:p>
                  </a:txBody>
                  <a:tcPr marL="91450" marR="91450" marT="45724" marB="45724">
                    <a:lnL w="9524">
                      <a:solidFill>
                        <a:srgbClr val="D8D8D8"/>
                      </a:solidFill>
                    </a:lnL>
                    <a:lnR w="9524">
                      <a:solidFill>
                        <a:srgbClr val="D8D8D8"/>
                      </a:solidFill>
                    </a:lnR>
                    <a:lnT w="9524">
                      <a:solidFill>
                        <a:srgbClr val="D8D8D8"/>
                      </a:solidFill>
                    </a:lnT>
                    <a:lnB w="9524">
                      <a:solidFill>
                        <a:srgbClr val="D8D8D8"/>
                      </a:solidFill>
                    </a:lnB>
                  </a:tcPr>
                </a:tc>
                <a:extLst>
                  <a:ext uri="{0D108BD9-81ED-4DB2-BD59-A6C34878D82A}">
                    <a16:rowId xmlns:a16="http://schemas.microsoft.com/office/drawing/2014/main" val="3973304870"/>
                  </a:ext>
                </a:extLst>
              </a:tr>
            </a:tbl>
          </a:graphicData>
        </a:graphic>
      </p:graphicFrame>
      <p:sp>
        <p:nvSpPr>
          <p:cNvPr id="62" name="Google Shape;62;p14"/>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4"/>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r>
              <a:rPr lang="en" sz="2000">
                <a:solidFill>
                  <a:srgbClr val="FFFFFF"/>
                </a:solidFill>
              </a:rPr>
              <a:t>GLOSSARY OF TERMS</a:t>
            </a:r>
            <a:endParaRPr lang="en-US"/>
          </a:p>
        </p:txBody>
      </p:sp>
      <p:pic>
        <p:nvPicPr>
          <p:cNvPr id="3" name="Picture 2" descr="Logo, company name&#10;&#10;Description automatically generated">
            <a:extLst>
              <a:ext uri="{FF2B5EF4-FFF2-40B4-BE49-F238E27FC236}">
                <a16:creationId xmlns:a16="http://schemas.microsoft.com/office/drawing/2014/main" id="{47E36134-36E4-4DEF-8F51-45A8DB8222CE}"/>
              </a:ext>
            </a:extLst>
          </p:cNvPr>
          <p:cNvPicPr>
            <a:picLocks noChangeAspect="1"/>
          </p:cNvPicPr>
          <p:nvPr/>
        </p:nvPicPr>
        <p:blipFill>
          <a:blip r:embed="rId4"/>
          <a:stretch>
            <a:fillRect/>
          </a:stretch>
        </p:blipFill>
        <p:spPr>
          <a:xfrm>
            <a:off x="8103823" y="-293095"/>
            <a:ext cx="1290352" cy="1283466"/>
          </a:xfrm>
          <a:prstGeom prst="rect">
            <a:avLst/>
          </a:prstGeom>
        </p:spPr>
      </p:pic>
    </p:spTree>
    <p:extLst>
      <p:ext uri="{BB962C8B-B14F-4D97-AF65-F5344CB8AC3E}">
        <p14:creationId xmlns:p14="http://schemas.microsoft.com/office/powerpoint/2010/main" val="3852466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graphicFrame>
        <p:nvGraphicFramePr>
          <p:cNvPr id="69" name="Google Shape;69;p15"/>
          <p:cNvGraphicFramePr/>
          <p:nvPr>
            <p:extLst>
              <p:ext uri="{D42A27DB-BD31-4B8C-83A1-F6EECF244321}">
                <p14:modId xmlns:p14="http://schemas.microsoft.com/office/powerpoint/2010/main" val="3135061833"/>
              </p:ext>
            </p:extLst>
          </p:nvPr>
        </p:nvGraphicFramePr>
        <p:xfrm>
          <a:off x="249043" y="846364"/>
          <a:ext cx="8637250" cy="4154136"/>
        </p:xfrm>
        <a:graphic>
          <a:graphicData uri="http://schemas.openxmlformats.org/drawingml/2006/table">
            <a:tbl>
              <a:tblPr>
                <a:noFill/>
                <a:tableStyleId>{4AEECB8E-0D09-4BE4-9803-895421F83BF0}</a:tableStyleId>
              </a:tblPr>
              <a:tblGrid>
                <a:gridCol w="1512086">
                  <a:extLst>
                    <a:ext uri="{9D8B030D-6E8A-4147-A177-3AD203B41FA5}">
                      <a16:colId xmlns:a16="http://schemas.microsoft.com/office/drawing/2014/main" val="20000"/>
                    </a:ext>
                  </a:extLst>
                </a:gridCol>
                <a:gridCol w="4745484">
                  <a:extLst>
                    <a:ext uri="{9D8B030D-6E8A-4147-A177-3AD203B41FA5}">
                      <a16:colId xmlns:a16="http://schemas.microsoft.com/office/drawing/2014/main" val="20001"/>
                    </a:ext>
                  </a:extLst>
                </a:gridCol>
                <a:gridCol w="971550">
                  <a:extLst>
                    <a:ext uri="{9D8B030D-6E8A-4147-A177-3AD203B41FA5}">
                      <a16:colId xmlns:a16="http://schemas.microsoft.com/office/drawing/2014/main" val="20002"/>
                    </a:ext>
                  </a:extLst>
                </a:gridCol>
                <a:gridCol w="659398">
                  <a:extLst>
                    <a:ext uri="{9D8B030D-6E8A-4147-A177-3AD203B41FA5}">
                      <a16:colId xmlns:a16="http://schemas.microsoft.com/office/drawing/2014/main" val="20003"/>
                    </a:ext>
                  </a:extLst>
                </a:gridCol>
                <a:gridCol w="748732">
                  <a:extLst>
                    <a:ext uri="{9D8B030D-6E8A-4147-A177-3AD203B41FA5}">
                      <a16:colId xmlns:a16="http://schemas.microsoft.com/office/drawing/2014/main" val="20004"/>
                    </a:ext>
                  </a:extLst>
                </a:gridCol>
              </a:tblGrid>
              <a:tr h="28222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4207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First Semester Seminar (FSS)  - required for first-year students</a:t>
                      </a:r>
                      <a:endParaRPr sz="1200">
                        <a:solidFill>
                          <a:srgbClr val="FFFFFF"/>
                        </a:solidFill>
                        <a:highlight>
                          <a:srgbClr val="000080"/>
                        </a:highlight>
                      </a:endParaRPr>
                    </a:p>
                    <a:p>
                      <a:pPr marL="0" lvl="0" indent="0" algn="l" rtl="0">
                        <a:lnSpc>
                          <a:spcPct val="115000"/>
                        </a:lnSpc>
                        <a:spcBef>
                          <a:spcPts val="0"/>
                        </a:spcBef>
                        <a:spcAft>
                          <a:spcPts val="0"/>
                        </a:spcAft>
                        <a:buNone/>
                      </a:pP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sz="1200" i="1">
                        <a:solidFill>
                          <a:schemeClr val="bg1"/>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100">
                          <a:solidFill>
                            <a:srgbClr val="FFFFFF"/>
                          </a:solidFill>
                          <a:highlight>
                            <a:srgbClr val="000080"/>
                          </a:highlight>
                        </a:rPr>
                        <a:t>*no overlap*</a:t>
                      </a:r>
                      <a:endParaRPr sz="11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28222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FSS Lab </a:t>
                      </a:r>
                      <a:r>
                        <a:rPr lang="en" sz="1200" i="1">
                          <a:solidFill>
                            <a:schemeClr val="lt1"/>
                          </a:solidFill>
                          <a:highlight>
                            <a:srgbClr val="000080"/>
                          </a:highlight>
                        </a:rPr>
                        <a:t>(Placeholder - you will be auto-enrolled before registration) - required</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604650">
                <a:tc>
                  <a:txBody>
                    <a:bodyPr/>
                    <a:lstStyle/>
                    <a:p>
                      <a:pPr marL="0" lvl="0" indent="0" algn="l" rtl="0">
                        <a:lnSpc>
                          <a:spcPct val="115000"/>
                        </a:lnSpc>
                        <a:spcBef>
                          <a:spcPts val="0"/>
                        </a:spcBef>
                        <a:spcAft>
                          <a:spcPts val="0"/>
                        </a:spcAft>
                        <a:buNone/>
                      </a:pPr>
                      <a:r>
                        <a:rPr lang="en" sz="1200" b="1" u="sng">
                          <a:solidFill>
                            <a:schemeClr val="hlink"/>
                          </a:solidFill>
                          <a:hlinkClick r:id="rId3"/>
                        </a:rPr>
                        <a:t>BS or BA?</a:t>
                      </a:r>
                      <a:endParaRPr sz="1200" b="1">
                        <a:solidFill>
                          <a:srgbClr val="46166A"/>
                        </a:solidFill>
                        <a:hlinkClick r:id="rId3"/>
                      </a:endParaRPr>
                    </a:p>
                    <a:p>
                      <a:pPr marL="0" lvl="0" indent="0" algn="l" rtl="0">
                        <a:lnSpc>
                          <a:spcPct val="115000"/>
                        </a:lnSpc>
                        <a:spcBef>
                          <a:spcPts val="0"/>
                        </a:spcBef>
                        <a:spcAft>
                          <a:spcPts val="0"/>
                        </a:spcAft>
                        <a:buNone/>
                      </a:pPr>
                      <a:r>
                        <a:rPr lang="en" sz="1200">
                          <a:solidFill>
                            <a:srgbClr val="46166A"/>
                          </a:solidFill>
                        </a:rPr>
                        <a:t>BA Course  </a:t>
                      </a:r>
                      <a:r>
                        <a:rPr lang="en" sz="1200" b="1">
                          <a:solidFill>
                            <a:srgbClr val="46166A"/>
                          </a:solidFill>
                        </a:rPr>
                        <a:t>-or-</a:t>
                      </a:r>
                      <a:endParaRPr sz="1200" b="1">
                        <a:solidFill>
                          <a:srgbClr val="46166A"/>
                        </a:solidFill>
                      </a:endParaRPr>
                    </a:p>
                    <a:p>
                      <a:pPr marL="0" lvl="0" indent="0" algn="l" rtl="0">
                        <a:lnSpc>
                          <a:spcPct val="115000"/>
                        </a:lnSpc>
                        <a:spcBef>
                          <a:spcPts val="0"/>
                        </a:spcBef>
                        <a:spcAft>
                          <a:spcPts val="0"/>
                        </a:spcAft>
                        <a:buClr>
                          <a:schemeClr val="dk1"/>
                        </a:buClr>
                        <a:buSzPts val="1100"/>
                        <a:buFont typeface="Arial"/>
                        <a:buNone/>
                      </a:pPr>
                      <a:r>
                        <a:rPr lang="en" sz="1200">
                          <a:solidFill>
                            <a:srgbClr val="46166A"/>
                          </a:solidFill>
                        </a:rPr>
                        <a:t>BS Course</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Clr>
                          <a:schemeClr val="dk1"/>
                        </a:buClr>
                        <a:buSzPts val="1100"/>
                        <a:buFont typeface="Arial"/>
                        <a:buNone/>
                      </a:pPr>
                      <a:r>
                        <a:rPr lang="en" sz="1200" b="1" u="sng">
                          <a:solidFill>
                            <a:schemeClr val="accent5"/>
                          </a:solidFill>
                          <a:hlinkClick r:id="rId3"/>
                        </a:rPr>
                        <a:t>BS or BA?</a:t>
                      </a:r>
                      <a:endParaRPr sz="1200">
                        <a:solidFill>
                          <a:srgbClr val="46166A"/>
                        </a:solidFill>
                        <a:hlinkClick r:id="rId3"/>
                      </a:endParaRPr>
                    </a:p>
                    <a:p>
                      <a:pPr marL="0" lvl="0" indent="0" algn="l" rtl="0">
                        <a:lnSpc>
                          <a:spcPct val="115000"/>
                        </a:lnSpc>
                        <a:spcBef>
                          <a:spcPts val="0"/>
                        </a:spcBef>
                        <a:spcAft>
                          <a:spcPts val="0"/>
                        </a:spcAft>
                        <a:buNone/>
                      </a:pPr>
                      <a:r>
                        <a:rPr lang="en" sz="1200">
                          <a:solidFill>
                            <a:srgbClr val="46166A"/>
                          </a:solidFill>
                        </a:rPr>
                        <a:t>Foreign language course       -</a:t>
                      </a:r>
                      <a:r>
                        <a:rPr lang="en" sz="1200" b="1">
                          <a:solidFill>
                            <a:srgbClr val="46166A"/>
                          </a:solidFill>
                        </a:rPr>
                        <a:t>or-</a:t>
                      </a:r>
                      <a:endParaRPr sz="1200" b="1">
                        <a:solidFill>
                          <a:srgbClr val="46166A"/>
                        </a:solidFill>
                      </a:endParaRPr>
                    </a:p>
                    <a:p>
                      <a:pPr marL="0" lvl="0" indent="0" algn="l" rtl="0">
                        <a:lnSpc>
                          <a:spcPct val="115000"/>
                        </a:lnSpc>
                        <a:spcBef>
                          <a:spcPts val="0"/>
                        </a:spcBef>
                        <a:spcAft>
                          <a:spcPts val="0"/>
                        </a:spcAft>
                        <a:buNone/>
                      </a:pPr>
                      <a:r>
                        <a:rPr lang="en" sz="1200">
                          <a:solidFill>
                            <a:srgbClr val="46166A"/>
                          </a:solidFill>
                        </a:rPr>
                        <a:t>Any course that falls within the </a:t>
                      </a:r>
                      <a:r>
                        <a:rPr lang="en" sz="1200" u="sng">
                          <a:solidFill>
                            <a:schemeClr val="hlink"/>
                          </a:solidFill>
                          <a:hlinkClick r:id="rId3"/>
                        </a:rPr>
                        <a:t>BS requirements</a:t>
                      </a:r>
                      <a:endParaRPr sz="1200">
                        <a:solidFill>
                          <a:srgbClr val="46166A"/>
                        </a:solidFill>
                        <a:hlinkClick r:id="rId3"/>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sz="1200">
                        <a:solidFill>
                          <a:srgbClr val="46166A"/>
                        </a:solidFill>
                      </a:endParaRPr>
                    </a:p>
                    <a:p>
                      <a:pPr marL="0" lvl="0" indent="0" algn="l" rtl="0">
                        <a:lnSpc>
                          <a:spcPct val="115000"/>
                        </a:lnSpc>
                        <a:spcBef>
                          <a:spcPts val="0"/>
                        </a:spcBef>
                        <a:spcAft>
                          <a:spcPts val="0"/>
                        </a:spcAft>
                        <a:buNone/>
                      </a:pPr>
                      <a:r>
                        <a:rPr lang="en" sz="1200">
                          <a:solidFill>
                            <a:srgbClr val="46166A"/>
                          </a:solidFill>
                        </a:rPr>
                        <a:t>4-5</a:t>
                      </a:r>
                      <a:endParaRPr sz="1200">
                        <a:solidFill>
                          <a:srgbClr val="46166A"/>
                        </a:solidFill>
                      </a:endParaRPr>
                    </a:p>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236875">
                <a:tc>
                  <a:txBody>
                    <a:bodyPr/>
                    <a:lstStyle/>
                    <a:p>
                      <a:pPr marL="0" lvl="0" indent="0" algn="l" rtl="0">
                        <a:lnSpc>
                          <a:spcPct val="115000"/>
                        </a:lnSpc>
                        <a:spcBef>
                          <a:spcPts val="0"/>
                        </a:spcBef>
                        <a:spcAft>
                          <a:spcPts val="0"/>
                        </a:spcAft>
                        <a:buNone/>
                      </a:pPr>
                      <a:r>
                        <a:rPr lang="en" sz="1200">
                          <a:solidFill>
                            <a:srgbClr val="46166A"/>
                          </a:solidFill>
                        </a:rPr>
                        <a:t>INQS 125 </a:t>
                      </a:r>
                      <a:endParaRPr lang="en-US" sz="1200">
                        <a:solidFill>
                          <a:srgbClr val="46166A"/>
                        </a:solidFill>
                      </a:endParaRPr>
                    </a:p>
                    <a:p>
                      <a:pPr marL="0" lvl="0" indent="0" algn="l">
                        <a:lnSpc>
                          <a:spcPct val="114999"/>
                        </a:lnSpc>
                        <a:spcBef>
                          <a:spcPts val="0"/>
                        </a:spcBef>
                        <a:spcAft>
                          <a:spcPts val="0"/>
                        </a:spcAft>
                        <a:buNone/>
                      </a:pPr>
                      <a:r>
                        <a:rPr lang="en" sz="1200">
                          <a:solidFill>
                            <a:srgbClr val="46166A"/>
                          </a:solidFill>
                        </a:rPr>
                        <a:t>or other LC</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Choose an Inquiry Seminar (College Writing) </a:t>
                      </a:r>
                      <a:endParaRPr lang="en" sz="1200" b="0" i="1" u="none" strike="noStrike" noProof="0">
                        <a:solidFill>
                          <a:srgbClr val="46166A"/>
                        </a:solidFill>
                        <a:latin typeface="Arial"/>
                      </a:endParaRPr>
                    </a:p>
                    <a:p>
                      <a:pPr marL="0" lvl="0" indent="0" algn="l">
                        <a:lnSpc>
                          <a:spcPct val="114999"/>
                        </a:lnSpc>
                        <a:spcBef>
                          <a:spcPts val="0"/>
                        </a:spcBef>
                        <a:spcAft>
                          <a:spcPts val="0"/>
                        </a:spcAft>
                        <a:buNone/>
                      </a:pPr>
                      <a:r>
                        <a:rPr lang="en" sz="1200">
                          <a:solidFill>
                            <a:srgbClr val="46166A"/>
                          </a:solidFill>
                        </a:rPr>
                        <a:t>or other LC of Interest </a:t>
                      </a:r>
                      <a:endParaRPr lang="en" sz="1200" b="0" i="1" u="none" strike="noStrike" noProof="0">
                        <a:solidFill>
                          <a:srgbClr val="46166A"/>
                        </a:solidFill>
                        <a:latin typeface="Aria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260625">
                <a:tc>
                  <a:txBody>
                    <a:bodyPr/>
                    <a:lstStyle/>
                    <a:p>
                      <a:pPr marL="0" lvl="0" indent="0" algn="l" rtl="0">
                        <a:spcBef>
                          <a:spcPts val="0"/>
                        </a:spcBef>
                        <a:spcAft>
                          <a:spcPts val="0"/>
                        </a:spcAft>
                        <a:buNone/>
                      </a:pPr>
                      <a:r>
                        <a:rPr lang="en" sz="1200">
                          <a:solidFill>
                            <a:srgbClr val="46166A"/>
                          </a:solidFill>
                        </a:rPr>
                        <a:t>INQS 125L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100">
                          <a:solidFill>
                            <a:srgbClr val="46166A"/>
                          </a:solidFill>
                        </a:rPr>
                        <a:t>EL</a:t>
                      </a:r>
                      <a:endParaRPr sz="11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402100">
                <a:tc>
                  <a:txBody>
                    <a:bodyPr/>
                    <a:lstStyle/>
                    <a:p>
                      <a:pPr marL="0" lvl="0" indent="0" algn="l" rtl="0">
                        <a:spcBef>
                          <a:spcPts val="0"/>
                        </a:spcBef>
                        <a:spcAft>
                          <a:spcPts val="0"/>
                        </a:spcAft>
                        <a:buNone/>
                      </a:pPr>
                      <a:r>
                        <a:rPr lang="en" sz="1200">
                          <a:solidFill>
                            <a:srgbClr val="46166A"/>
                          </a:solidFill>
                        </a:rPr>
                        <a:t>Choose a 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err="1">
                          <a:solidFill>
                            <a:srgbClr val="46166A"/>
                          </a:solidFill>
                        </a:rPr>
                        <a:t>Paracurricular</a:t>
                      </a:r>
                      <a:r>
                        <a:rPr lang="en" sz="1200">
                          <a:solidFill>
                            <a:srgbClr val="46166A"/>
                          </a:solidFill>
                        </a:rPr>
                        <a:t> / PE course (See HHPA 001-099)</a:t>
                      </a:r>
                      <a:endParaRPr sz="1200">
                        <a:solidFill>
                          <a:srgbClr val="46166A"/>
                        </a:solidFill>
                      </a:endParaRPr>
                    </a:p>
                    <a:p>
                      <a:pPr marL="0" lvl="0" indent="0" algn="l" rtl="0">
                        <a:spcBef>
                          <a:spcPts val="0"/>
                        </a:spcBef>
                        <a:spcAft>
                          <a:spcPts val="0"/>
                        </a:spcAft>
                        <a:buNone/>
                      </a:pPr>
                      <a:r>
                        <a:rPr lang="en" sz="1200" i="1">
                          <a:solidFill>
                            <a:srgbClr val="46166A"/>
                          </a:solidFill>
                        </a:rPr>
                        <a:t>Athletics team credits: Refer to coach</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PARA</a:t>
                      </a:r>
                      <a:endParaRPr sz="1200">
                        <a:solidFill>
                          <a:srgbClr val="46166A"/>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22500">
                <a:tc>
                  <a:txBody>
                    <a:bodyPr/>
                    <a:lstStyle/>
                    <a:p>
                      <a:pPr marL="0" lvl="0" indent="0" algn="l" rtl="0">
                        <a:spcBef>
                          <a:spcPts val="0"/>
                        </a:spcBef>
                        <a:spcAft>
                          <a:spcPts val="0"/>
                        </a:spcAft>
                        <a:buNone/>
                      </a:pPr>
                      <a:r>
                        <a:rPr lang="en" sz="1200">
                          <a:solidFill>
                            <a:srgbClr val="46166A"/>
                          </a:solidFill>
                        </a:rPr>
                        <a:t>Course of Interest or other LC</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Choose another course of interest or LC course to fill schedule</a:t>
                      </a:r>
                      <a:endParaRPr lang="en" sz="1200" err="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7"/>
                  </a:ext>
                </a:extLst>
              </a:tr>
              <a:tr h="28222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200">
                          <a:solidFill>
                            <a:srgbClr val="46166A"/>
                          </a:solidFill>
                        </a:rPr>
                        <a:t>Total number of credits (aim for 12 – 16)</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12-16</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70" name="Google Shape;7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71" name="Google Shape;71;p15"/>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EXPLORATORY / UNDECIDED</a:t>
            </a:r>
            <a:endParaRPr sz="3100">
              <a:solidFill>
                <a:srgbClr val="FFFFFF"/>
              </a:solidFill>
            </a:endParaRPr>
          </a:p>
        </p:txBody>
      </p:sp>
      <p:sp>
        <p:nvSpPr>
          <p:cNvPr id="74" name="Google Shape;74;p15"/>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pic>
        <p:nvPicPr>
          <p:cNvPr id="2" name="Picture 1" descr="Logo, company name&#10;&#10;Description automatically generated">
            <a:extLst>
              <a:ext uri="{FF2B5EF4-FFF2-40B4-BE49-F238E27FC236}">
                <a16:creationId xmlns:a16="http://schemas.microsoft.com/office/drawing/2014/main" id="{F1AB747D-B219-4F71-A337-A9FC8823611E}"/>
              </a:ext>
            </a:extLst>
          </p:cNvPr>
          <p:cNvPicPr>
            <a:picLocks noChangeAspect="1"/>
          </p:cNvPicPr>
          <p:nvPr/>
        </p:nvPicPr>
        <p:blipFill>
          <a:blip r:embed="rId5"/>
          <a:stretch>
            <a:fillRect/>
          </a:stretch>
        </p:blipFill>
        <p:spPr>
          <a:xfrm>
            <a:off x="8103823" y="-293095"/>
            <a:ext cx="1290352" cy="128346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80" name="Google Shape;80;p16"/>
          <p:cNvGraphicFramePr/>
          <p:nvPr>
            <p:extLst>
              <p:ext uri="{D42A27DB-BD31-4B8C-83A1-F6EECF244321}">
                <p14:modId xmlns:p14="http://schemas.microsoft.com/office/powerpoint/2010/main" val="2451827170"/>
              </p:ext>
            </p:extLst>
          </p:nvPr>
        </p:nvGraphicFramePr>
        <p:xfrm>
          <a:off x="299357" y="911678"/>
          <a:ext cx="8497216" cy="3837118"/>
        </p:xfrm>
        <a:graphic>
          <a:graphicData uri="http://schemas.openxmlformats.org/drawingml/2006/table">
            <a:tbl>
              <a:tblPr>
                <a:noFill/>
                <a:tableStyleId>{4AEECB8E-0D09-4BE4-9803-895421F83BF0}</a:tableStyleId>
              </a:tblPr>
              <a:tblGrid>
                <a:gridCol w="1295398">
                  <a:extLst>
                    <a:ext uri="{9D8B030D-6E8A-4147-A177-3AD203B41FA5}">
                      <a16:colId xmlns:a16="http://schemas.microsoft.com/office/drawing/2014/main" val="20000"/>
                    </a:ext>
                  </a:extLst>
                </a:gridCol>
                <a:gridCol w="4691742">
                  <a:extLst>
                    <a:ext uri="{9D8B030D-6E8A-4147-A177-3AD203B41FA5}">
                      <a16:colId xmlns:a16="http://schemas.microsoft.com/office/drawing/2014/main" val="20001"/>
                    </a:ext>
                  </a:extLst>
                </a:gridCol>
                <a:gridCol w="611653">
                  <a:extLst>
                    <a:ext uri="{9D8B030D-6E8A-4147-A177-3AD203B41FA5}">
                      <a16:colId xmlns:a16="http://schemas.microsoft.com/office/drawing/2014/main" val="20002"/>
                    </a:ext>
                  </a:extLst>
                </a:gridCol>
                <a:gridCol w="849084">
                  <a:extLst>
                    <a:ext uri="{9D8B030D-6E8A-4147-A177-3AD203B41FA5}">
                      <a16:colId xmlns:a16="http://schemas.microsoft.com/office/drawing/2014/main" val="20003"/>
                    </a:ext>
                  </a:extLst>
                </a:gridCol>
                <a:gridCol w="1049339">
                  <a:extLst>
                    <a:ext uri="{9D8B030D-6E8A-4147-A177-3AD203B41FA5}">
                      <a16:colId xmlns:a16="http://schemas.microsoft.com/office/drawing/2014/main" val="20004"/>
                    </a:ext>
                  </a:extLst>
                </a:gridCol>
              </a:tblGrid>
              <a:tr h="361950">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61950">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a:t>
                      </a:r>
                      <a:endParaRPr lang="en-US" sz="1200" b="0" i="0" u="none" strike="noStrike" noProof="0">
                        <a:highlight>
                          <a:srgbClr val="000080"/>
                        </a:highlight>
                      </a:endParaRPr>
                    </a:p>
                    <a:p>
                      <a:pPr marL="0" lvl="0" indent="0" algn="l">
                        <a:lnSpc>
                          <a:spcPct val="114999"/>
                        </a:lnSpc>
                        <a:spcBef>
                          <a:spcPts val="0"/>
                        </a:spcBef>
                        <a:spcAft>
                          <a:spcPts val="0"/>
                        </a:spcAft>
                        <a:buNone/>
                      </a:pP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US"/>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61950">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FSS Lab </a:t>
                      </a:r>
                      <a:r>
                        <a:rPr lang="en" sz="1200" i="1">
                          <a:solidFill>
                            <a:schemeClr val="lt1"/>
                          </a:solidFill>
                          <a:highlight>
                            <a:srgbClr val="000080"/>
                          </a:highlight>
                        </a:rPr>
                        <a:t>(</a:t>
                      </a:r>
                      <a:r>
                        <a:rPr lang="en" sz="1200" b="0" i="1" u="none" strike="noStrike" noProof="0">
                          <a:solidFill>
                            <a:schemeClr val="lt1"/>
                          </a:solidFill>
                          <a:highlight>
                            <a:srgbClr val="000080"/>
                          </a:highlight>
                          <a:latin typeface="Arial"/>
                        </a:rPr>
                        <a:t>Placeholder - you will be auto-enrolled before registration) - required</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36350">
                <a:tc>
                  <a:txBody>
                    <a:bodyPr/>
                    <a:lstStyle/>
                    <a:p>
                      <a:pPr marL="0" lvl="0" indent="0" algn="l" rtl="0">
                        <a:lnSpc>
                          <a:spcPct val="115000"/>
                        </a:lnSpc>
                        <a:spcBef>
                          <a:spcPts val="0"/>
                        </a:spcBef>
                        <a:spcAft>
                          <a:spcPts val="0"/>
                        </a:spcAft>
                        <a:buNone/>
                      </a:pPr>
                      <a:r>
                        <a:rPr lang="en" sz="1200">
                          <a:solidFill>
                            <a:srgbClr val="46166A"/>
                          </a:solidFill>
                        </a:rPr>
                        <a:t>ARTS 101, 102 or 103</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Intro to Studio Art or 2D Design or 3D Design</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CS</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438525">
                <a:tc>
                  <a:txBody>
                    <a:bodyPr/>
                    <a:lstStyle/>
                    <a:p>
                      <a:pPr marL="0" lvl="0" indent="0" algn="l" rtl="0">
                        <a:lnSpc>
                          <a:spcPct val="115000"/>
                        </a:lnSpc>
                        <a:spcBef>
                          <a:spcPts val="0"/>
                        </a:spcBef>
                        <a:spcAft>
                          <a:spcPts val="0"/>
                        </a:spcAft>
                        <a:buNone/>
                      </a:pPr>
                      <a:r>
                        <a:rPr lang="en" sz="1200">
                          <a:solidFill>
                            <a:srgbClr val="46166A"/>
                          </a:solidFill>
                        </a:rPr>
                        <a:t>Choose an LC</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Choose an LC of interest that is not a CS </a:t>
                      </a:r>
                    </a:p>
                    <a:p>
                      <a:pPr marL="0" lvl="0" indent="0" algn="l">
                        <a:spcBef>
                          <a:spcPts val="0"/>
                        </a:spcBef>
                        <a:spcAft>
                          <a:spcPts val="0"/>
                        </a:spcAft>
                        <a:buNone/>
                      </a:pPr>
                      <a:r>
                        <a:rPr lang="en" sz="1200" i="1">
                          <a:solidFill>
                            <a:srgbClr val="46166A"/>
                          </a:solidFill>
                        </a:rPr>
                        <a:t>Example: JAMS 150 (IS or US plus Advising Course designation) </a:t>
                      </a: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lang="en"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259325">
                <a:tc>
                  <a:txBody>
                    <a:bodyPr/>
                    <a:lstStyle/>
                    <a:p>
                      <a:pPr marL="0" lvl="0" indent="0" algn="l" rtl="0">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Choose an INQS of Interest</a:t>
                      </a: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44177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a:t>
                      </a:r>
                      <a:endParaRPr lang="en-US"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Clr>
                          <a:schemeClr val="dk1"/>
                        </a:buClr>
                        <a:buSzPts val="1100"/>
                        <a:buFont typeface="Arial"/>
                        <a:buNone/>
                      </a:pPr>
                      <a:r>
                        <a:rPr lang="en" sz="1200">
                          <a:solidFill>
                            <a:srgbClr val="46166A"/>
                          </a:solidFill>
                        </a:rPr>
                        <a:t>EL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274325">
                <a:tc>
                  <a:txBody>
                    <a:bodyPr/>
                    <a:lstStyle/>
                    <a:p>
                      <a:pPr marL="0" lvl="0" indent="0" algn="l" rtl="0">
                        <a:spcBef>
                          <a:spcPts val="0"/>
                        </a:spcBef>
                        <a:spcAft>
                          <a:spcPts val="0"/>
                        </a:spcAft>
                        <a:buNone/>
                      </a:pPr>
                      <a:r>
                        <a:rPr lang="en" sz="1200">
                          <a:solidFill>
                            <a:srgbClr val="46166A"/>
                          </a:solidFill>
                        </a:rPr>
                        <a:t>Choose a 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err="1">
                          <a:solidFill>
                            <a:srgbClr val="46166A"/>
                          </a:solidFill>
                        </a:rPr>
                        <a:t>Paracurricular</a:t>
                      </a:r>
                      <a:r>
                        <a:rPr lang="en" sz="1200">
                          <a:solidFill>
                            <a:srgbClr val="46166A"/>
                          </a:solidFill>
                        </a:rPr>
                        <a:t> / PE course (See HHPA 001-099)</a:t>
                      </a:r>
                      <a:endParaRPr sz="1200">
                        <a:solidFill>
                          <a:srgbClr val="46166A"/>
                        </a:solidFill>
                      </a:endParaRPr>
                    </a:p>
                    <a:p>
                      <a:pPr marL="0" lvl="0" indent="0" algn="l" rtl="0">
                        <a:spcBef>
                          <a:spcPts val="0"/>
                        </a:spcBef>
                        <a:spcAft>
                          <a:spcPts val="0"/>
                        </a:spcAft>
                        <a:buNone/>
                      </a:pPr>
                      <a:r>
                        <a:rPr lang="en" sz="1200" i="1">
                          <a:solidFill>
                            <a:srgbClr val="46166A"/>
                          </a:solidFill>
                        </a:rPr>
                        <a:t>Athletics team credits: Refer to coach</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61950">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14-15</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81" name="Google Shape;81;p16"/>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DIGITAL ART</a:t>
            </a:r>
            <a:endParaRPr sz="3100">
              <a:solidFill>
                <a:srgbClr val="FFFFFF"/>
              </a:solidFill>
            </a:endParaRPr>
          </a:p>
        </p:txBody>
      </p:sp>
      <p:sp>
        <p:nvSpPr>
          <p:cNvPr id="84" name="Google Shape;8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pic>
        <p:nvPicPr>
          <p:cNvPr id="2" name="Picture 1" descr="Logo, company name&#10;&#10;Description automatically generated">
            <a:extLst>
              <a:ext uri="{FF2B5EF4-FFF2-40B4-BE49-F238E27FC236}">
                <a16:creationId xmlns:a16="http://schemas.microsoft.com/office/drawing/2014/main" id="{D086D4EC-52BC-4B27-B5B4-76AE4E1162D6}"/>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0F6C222F-03AF-4D01-BC3A-7E8E5C2B095F}"/>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7"/>
          <p:cNvSpPr txBox="1">
            <a:spLocks noGrp="1"/>
          </p:cNvSpPr>
          <p:nvPr>
            <p:ph type="title"/>
          </p:nvPr>
        </p:nvSpPr>
        <p:spPr>
          <a:xfrm>
            <a:off x="233175" y="132750"/>
            <a:ext cx="8053631" cy="572700"/>
          </a:xfrm>
          <a:prstGeom prst="rect">
            <a:avLst/>
          </a:prstGeom>
        </p:spPr>
        <p:txBody>
          <a:bodyPr spcFirstLastPara="1" wrap="square" lIns="91425" tIns="91425" rIns="91425" bIns="91425" anchor="t" anchorCtr="0">
            <a:noAutofit/>
          </a:bodyPr>
          <a:lstStyle/>
          <a:p>
            <a:r>
              <a:rPr lang="en" sz="2000">
                <a:solidFill>
                  <a:srgbClr val="FFFFFF"/>
                </a:solidFill>
              </a:rPr>
              <a:t>SAMPLE SCHEDULE: BIOCHEMISTRY &amp; MOLECULAR BIOLOGY</a:t>
            </a:r>
            <a:endParaRPr sz="3100">
              <a:solidFill>
                <a:srgbClr val="FFFFFF"/>
              </a:solidFill>
            </a:endParaRPr>
          </a:p>
        </p:txBody>
      </p:sp>
      <p:graphicFrame>
        <p:nvGraphicFramePr>
          <p:cNvPr id="92" name="Google Shape;92;p17"/>
          <p:cNvGraphicFramePr/>
          <p:nvPr>
            <p:extLst>
              <p:ext uri="{D42A27DB-BD31-4B8C-83A1-F6EECF244321}">
                <p14:modId xmlns:p14="http://schemas.microsoft.com/office/powerpoint/2010/main" val="4281791866"/>
              </p:ext>
            </p:extLst>
          </p:nvPr>
        </p:nvGraphicFramePr>
        <p:xfrm>
          <a:off x="456350" y="916500"/>
          <a:ext cx="8235775" cy="3577202"/>
        </p:xfrm>
        <a:graphic>
          <a:graphicData uri="http://schemas.openxmlformats.org/drawingml/2006/table">
            <a:tbl>
              <a:tblPr>
                <a:noFill/>
                <a:tableStyleId>{4AEECB8E-0D09-4BE4-9803-895421F83BF0}</a:tableStyleId>
              </a:tblPr>
              <a:tblGrid>
                <a:gridCol w="1389075">
                  <a:extLst>
                    <a:ext uri="{9D8B030D-6E8A-4147-A177-3AD203B41FA5}">
                      <a16:colId xmlns:a16="http://schemas.microsoft.com/office/drawing/2014/main" val="20000"/>
                    </a:ext>
                  </a:extLst>
                </a:gridCol>
                <a:gridCol w="4354650">
                  <a:extLst>
                    <a:ext uri="{9D8B030D-6E8A-4147-A177-3AD203B41FA5}">
                      <a16:colId xmlns:a16="http://schemas.microsoft.com/office/drawing/2014/main" val="20001"/>
                    </a:ext>
                  </a:extLst>
                </a:gridCol>
                <a:gridCol w="753975">
                  <a:extLst>
                    <a:ext uri="{9D8B030D-6E8A-4147-A177-3AD203B41FA5}">
                      <a16:colId xmlns:a16="http://schemas.microsoft.com/office/drawing/2014/main" val="20002"/>
                    </a:ext>
                  </a:extLst>
                </a:gridCol>
                <a:gridCol w="694425">
                  <a:extLst>
                    <a:ext uri="{9D8B030D-6E8A-4147-A177-3AD203B41FA5}">
                      <a16:colId xmlns:a16="http://schemas.microsoft.com/office/drawing/2014/main" val="20003"/>
                    </a:ext>
                  </a:extLst>
                </a:gridCol>
                <a:gridCol w="1043650">
                  <a:extLst>
                    <a:ext uri="{9D8B030D-6E8A-4147-A177-3AD203B41FA5}">
                      <a16:colId xmlns:a16="http://schemas.microsoft.com/office/drawing/2014/main" val="20004"/>
                    </a:ext>
                  </a:extLst>
                </a:gridCol>
              </a:tblGrid>
              <a:tr h="368350">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68350">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a:t>
                      </a:r>
                      <a:endParaRPr lang="en-US" sz="1200" b="0" i="0" u="none" strike="noStrike" noProof="0">
                        <a:highlight>
                          <a:srgbClr val="000080"/>
                        </a:highlight>
                      </a:endParaRPr>
                    </a:p>
                    <a:p>
                      <a:pPr marL="0" lvl="0" indent="0" algn="l">
                        <a:lnSpc>
                          <a:spcPct val="114999"/>
                        </a:lnSpc>
                        <a:spcBef>
                          <a:spcPts val="0"/>
                        </a:spcBef>
                        <a:spcAft>
                          <a:spcPts val="0"/>
                        </a:spcAft>
                        <a:buNone/>
                      </a:pP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68350">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a:t>
                      </a:r>
                      <a:r>
                        <a:rPr lang="en" sz="1200" b="0" i="1" u="none" strike="noStrike" noProof="0">
                          <a:solidFill>
                            <a:schemeClr val="lt1"/>
                          </a:solidFill>
                          <a:highlight>
                            <a:srgbClr val="000080"/>
                          </a:highlight>
                        </a:rPr>
                        <a:t>Placeholder - 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56925">
                <a:tc>
                  <a:txBody>
                    <a:bodyPr/>
                    <a:lstStyle/>
                    <a:p>
                      <a:pPr marL="0" lvl="0" indent="0" algn="l" rtl="0">
                        <a:lnSpc>
                          <a:spcPct val="115000"/>
                        </a:lnSpc>
                        <a:spcBef>
                          <a:spcPts val="0"/>
                        </a:spcBef>
                        <a:spcAft>
                          <a:spcPts val="0"/>
                        </a:spcAft>
                        <a:buNone/>
                      </a:pPr>
                      <a:r>
                        <a:rPr lang="en" sz="1200">
                          <a:solidFill>
                            <a:srgbClr val="46166A"/>
                          </a:solidFill>
                        </a:rPr>
                        <a:t>BIOL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Principles of Biology </a:t>
                      </a:r>
                      <a:endParaRPr lang="en-US"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NW</a:t>
                      </a:r>
                      <a:endParaRPr lang="en" sz="1200">
                        <a:solidFill>
                          <a:srgbClr val="F3F3F3"/>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265725">
                <a:tc>
                  <a:txBody>
                    <a:bodyPr/>
                    <a:lstStyle/>
                    <a:p>
                      <a:pPr marL="0" lvl="0" indent="0" algn="l" rtl="0">
                        <a:lnSpc>
                          <a:spcPct val="115000"/>
                        </a:lnSpc>
                        <a:spcBef>
                          <a:spcPts val="0"/>
                        </a:spcBef>
                        <a:spcAft>
                          <a:spcPts val="0"/>
                        </a:spcAft>
                        <a:buNone/>
                      </a:pPr>
                      <a:r>
                        <a:rPr lang="en" sz="1200">
                          <a:solidFill>
                            <a:srgbClr val="46166A"/>
                          </a:solidFill>
                        </a:rPr>
                        <a:t>BIOL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Principles of Biology Lab </a:t>
                      </a:r>
                      <a:r>
                        <a:rPr lang="en" sz="1200" i="1">
                          <a:solidFill>
                            <a:srgbClr val="46166A"/>
                          </a:solidFill>
                        </a:rPr>
                        <a:t>(Co-requisite for BIOL 210)</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291375">
                <a:tc>
                  <a:txBody>
                    <a:bodyPr/>
                    <a:lstStyle/>
                    <a:p>
                      <a:pPr marL="0" lvl="0" indent="0" algn="l" rtl="0">
                        <a:spcBef>
                          <a:spcPts val="0"/>
                        </a:spcBef>
                        <a:spcAft>
                          <a:spcPts val="0"/>
                        </a:spcAft>
                        <a:buNone/>
                      </a:pPr>
                      <a:r>
                        <a:rPr lang="en" sz="1200">
                          <a:solidFill>
                            <a:srgbClr val="46166A"/>
                          </a:solidFill>
                        </a:rPr>
                        <a:t>INQS 125 </a:t>
                      </a:r>
                      <a:endParaRPr lang="en-US" sz="1200">
                        <a:solidFill>
                          <a:srgbClr val="46166A"/>
                        </a:solidFill>
                      </a:endParaRPr>
                    </a:p>
                    <a:p>
                      <a:pPr marL="0" lvl="0" indent="0" algn="l">
                        <a:spcBef>
                          <a:spcPts val="0"/>
                        </a:spcBef>
                        <a:spcAft>
                          <a:spcPts val="0"/>
                        </a:spcAft>
                        <a:buNone/>
                      </a:pPr>
                      <a:r>
                        <a:rPr lang="en" sz="1200">
                          <a:solidFill>
                            <a:srgbClr val="46166A"/>
                          </a:solidFill>
                        </a:rPr>
                        <a:t>or another LC</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lang="en" sz="1200" b="0" i="0" u="none" strike="noStrike" noProof="0">
                        <a:latin typeface="Arial"/>
                      </a:endParaRPr>
                    </a:p>
                    <a:p>
                      <a:pPr marL="0" lvl="0" indent="0" algn="l">
                        <a:lnSpc>
                          <a:spcPct val="114999"/>
                        </a:lnSpc>
                        <a:spcBef>
                          <a:spcPts val="0"/>
                        </a:spcBef>
                        <a:spcAft>
                          <a:spcPts val="0"/>
                        </a:spcAft>
                        <a:buNone/>
                      </a:pPr>
                      <a:r>
                        <a:rPr lang="en" sz="1200" b="0" i="0" u="none" strike="noStrike" noProof="0">
                          <a:solidFill>
                            <a:srgbClr val="46166A"/>
                          </a:solidFill>
                          <a:latin typeface="Arial"/>
                        </a:rPr>
                        <a:t>or other LC of Interest </a:t>
                      </a:r>
                      <a:endParaRPr lang="en"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68350">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4861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MATH 170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Calculus I </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Clr>
                          <a:schemeClr val="dk1"/>
                        </a:buClr>
                        <a:buSzPts val="1100"/>
                        <a:buFont typeface="Arial"/>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68350">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13-15</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93" name="Google Shape;93;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pic>
        <p:nvPicPr>
          <p:cNvPr id="2" name="Picture 1" descr="Logo, company name&#10;&#10;Description automatically generated">
            <a:extLst>
              <a:ext uri="{FF2B5EF4-FFF2-40B4-BE49-F238E27FC236}">
                <a16:creationId xmlns:a16="http://schemas.microsoft.com/office/drawing/2014/main" id="{1EBAFDF0-5C5B-468B-801F-C404AD8C9713}"/>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13088D39-C22F-4F14-9099-047935C5FFA0}"/>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7"/>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BIOLOGY</a:t>
            </a:r>
            <a:endParaRPr sz="3100">
              <a:solidFill>
                <a:srgbClr val="FFFFFF"/>
              </a:solidFill>
            </a:endParaRPr>
          </a:p>
        </p:txBody>
      </p:sp>
      <p:graphicFrame>
        <p:nvGraphicFramePr>
          <p:cNvPr id="92" name="Google Shape;92;p17"/>
          <p:cNvGraphicFramePr/>
          <p:nvPr>
            <p:extLst>
              <p:ext uri="{D42A27DB-BD31-4B8C-83A1-F6EECF244321}">
                <p14:modId xmlns:p14="http://schemas.microsoft.com/office/powerpoint/2010/main" val="1600404012"/>
              </p:ext>
            </p:extLst>
          </p:nvPr>
        </p:nvGraphicFramePr>
        <p:xfrm>
          <a:off x="456350" y="916500"/>
          <a:ext cx="8235775" cy="3577202"/>
        </p:xfrm>
        <a:graphic>
          <a:graphicData uri="http://schemas.openxmlformats.org/drawingml/2006/table">
            <a:tbl>
              <a:tblPr>
                <a:noFill/>
                <a:tableStyleId>{4AEECB8E-0D09-4BE4-9803-895421F83BF0}</a:tableStyleId>
              </a:tblPr>
              <a:tblGrid>
                <a:gridCol w="1389075">
                  <a:extLst>
                    <a:ext uri="{9D8B030D-6E8A-4147-A177-3AD203B41FA5}">
                      <a16:colId xmlns:a16="http://schemas.microsoft.com/office/drawing/2014/main" val="20000"/>
                    </a:ext>
                  </a:extLst>
                </a:gridCol>
                <a:gridCol w="4354650">
                  <a:extLst>
                    <a:ext uri="{9D8B030D-6E8A-4147-A177-3AD203B41FA5}">
                      <a16:colId xmlns:a16="http://schemas.microsoft.com/office/drawing/2014/main" val="20001"/>
                    </a:ext>
                  </a:extLst>
                </a:gridCol>
                <a:gridCol w="753975">
                  <a:extLst>
                    <a:ext uri="{9D8B030D-6E8A-4147-A177-3AD203B41FA5}">
                      <a16:colId xmlns:a16="http://schemas.microsoft.com/office/drawing/2014/main" val="20002"/>
                    </a:ext>
                  </a:extLst>
                </a:gridCol>
                <a:gridCol w="694425">
                  <a:extLst>
                    <a:ext uri="{9D8B030D-6E8A-4147-A177-3AD203B41FA5}">
                      <a16:colId xmlns:a16="http://schemas.microsoft.com/office/drawing/2014/main" val="20003"/>
                    </a:ext>
                  </a:extLst>
                </a:gridCol>
                <a:gridCol w="1043650">
                  <a:extLst>
                    <a:ext uri="{9D8B030D-6E8A-4147-A177-3AD203B41FA5}">
                      <a16:colId xmlns:a16="http://schemas.microsoft.com/office/drawing/2014/main" val="20004"/>
                    </a:ext>
                  </a:extLst>
                </a:gridCol>
              </a:tblGrid>
              <a:tr h="368350">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68350">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a:t>
                      </a:r>
                      <a:endParaRPr lang="en-US" sz="1200" b="0" i="0" u="none" strike="noStrike" noProof="0">
                        <a:highlight>
                          <a:srgbClr val="000080"/>
                        </a:highlight>
                      </a:endParaRPr>
                    </a:p>
                    <a:p>
                      <a:pPr marL="0" lvl="0" indent="0" algn="l">
                        <a:lnSpc>
                          <a:spcPct val="114999"/>
                        </a:lnSpc>
                        <a:spcBef>
                          <a:spcPts val="0"/>
                        </a:spcBef>
                        <a:spcAft>
                          <a:spcPts val="0"/>
                        </a:spcAft>
                        <a:buNone/>
                      </a:pP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68350">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56925">
                <a:tc>
                  <a:txBody>
                    <a:bodyPr/>
                    <a:lstStyle/>
                    <a:p>
                      <a:pPr marL="0" lvl="0" indent="0" algn="l" rtl="0">
                        <a:lnSpc>
                          <a:spcPct val="115000"/>
                        </a:lnSpc>
                        <a:spcBef>
                          <a:spcPts val="0"/>
                        </a:spcBef>
                        <a:spcAft>
                          <a:spcPts val="0"/>
                        </a:spcAft>
                        <a:buNone/>
                      </a:pPr>
                      <a:r>
                        <a:rPr lang="en" sz="1200">
                          <a:solidFill>
                            <a:srgbClr val="46166A"/>
                          </a:solidFill>
                        </a:rPr>
                        <a:t>BIOL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Principles of Biology </a:t>
                      </a:r>
                      <a:endParaRPr lang="en-US"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NW</a:t>
                      </a:r>
                      <a:endParaRPr lang="en" sz="1200">
                        <a:solidFill>
                          <a:srgbClr val="F3F3F3"/>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265725">
                <a:tc>
                  <a:txBody>
                    <a:bodyPr/>
                    <a:lstStyle/>
                    <a:p>
                      <a:pPr marL="0" lvl="0" indent="0" algn="l" rtl="0">
                        <a:lnSpc>
                          <a:spcPct val="115000"/>
                        </a:lnSpc>
                        <a:spcBef>
                          <a:spcPts val="0"/>
                        </a:spcBef>
                        <a:spcAft>
                          <a:spcPts val="0"/>
                        </a:spcAft>
                        <a:buNone/>
                      </a:pPr>
                      <a:r>
                        <a:rPr lang="en" sz="1200">
                          <a:solidFill>
                            <a:srgbClr val="46166A"/>
                          </a:solidFill>
                        </a:rPr>
                        <a:t>BIOL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Principles of Biology Lab </a:t>
                      </a:r>
                      <a:r>
                        <a:rPr lang="en" sz="1200" i="1">
                          <a:solidFill>
                            <a:srgbClr val="46166A"/>
                          </a:solidFill>
                        </a:rPr>
                        <a:t>(Co-requisite for BIOL 210)</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291375">
                <a:tc>
                  <a:txBody>
                    <a:bodyPr/>
                    <a:lstStyle/>
                    <a:p>
                      <a:pPr marL="0" lvl="0" indent="0" algn="l" rtl="0">
                        <a:spcBef>
                          <a:spcPts val="0"/>
                        </a:spcBef>
                        <a:spcAft>
                          <a:spcPts val="0"/>
                        </a:spcAft>
                        <a:buNone/>
                      </a:pPr>
                      <a:r>
                        <a:rPr lang="en" sz="1200">
                          <a:solidFill>
                            <a:srgbClr val="46166A"/>
                          </a:solidFill>
                        </a:rPr>
                        <a:t>INQS 125 </a:t>
                      </a:r>
                      <a:endParaRPr lang="en-US" sz="1200">
                        <a:solidFill>
                          <a:srgbClr val="46166A"/>
                        </a:solidFill>
                      </a:endParaRPr>
                    </a:p>
                    <a:p>
                      <a:pPr marL="0" lvl="0" indent="0" algn="l">
                        <a:spcBef>
                          <a:spcPts val="0"/>
                        </a:spcBef>
                        <a:spcAft>
                          <a:spcPts val="0"/>
                        </a:spcAft>
                        <a:buNone/>
                      </a:pPr>
                      <a:r>
                        <a:rPr lang="en" sz="1200">
                          <a:solidFill>
                            <a:srgbClr val="46166A"/>
                          </a:solidFill>
                        </a:rPr>
                        <a:t>or another LC</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lnSpc>
                          <a:spcPct val="114999"/>
                        </a:lnSpc>
                        <a:spcBef>
                          <a:spcPts val="0"/>
                        </a:spcBef>
                        <a:spcAft>
                          <a:spcPts val="0"/>
                        </a:spcAft>
                        <a:buNone/>
                      </a:pPr>
                      <a:r>
                        <a:rPr lang="en" sz="1200" b="0" i="0" u="none" strike="noStrike" noProof="0">
                          <a:solidFill>
                            <a:srgbClr val="46166A"/>
                          </a:solidFill>
                          <a:latin typeface="Arial"/>
                        </a:rPr>
                        <a:t>Choose an Inquiry Seminar (College Writing) </a:t>
                      </a:r>
                      <a:endParaRPr lang="en" sz="1200" b="0" i="0" u="none" strike="noStrike" noProof="0">
                        <a:latin typeface="Arial"/>
                      </a:endParaRPr>
                    </a:p>
                    <a:p>
                      <a:pPr marL="0" lvl="0" indent="0" algn="l">
                        <a:lnSpc>
                          <a:spcPct val="114999"/>
                        </a:lnSpc>
                        <a:spcBef>
                          <a:spcPts val="0"/>
                        </a:spcBef>
                        <a:spcAft>
                          <a:spcPts val="0"/>
                        </a:spcAft>
                        <a:buNone/>
                      </a:pPr>
                      <a:r>
                        <a:rPr lang="en" sz="1200" b="0" i="0" u="none" strike="noStrike" noProof="0">
                          <a:solidFill>
                            <a:srgbClr val="46166A"/>
                          </a:solidFill>
                          <a:latin typeface="Arial"/>
                        </a:rPr>
                        <a:t>or other LC of Interest </a:t>
                      </a:r>
                      <a:endParaRPr lang="en"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68350">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4861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not fulfilled by this major</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Clr>
                          <a:schemeClr val="dk1"/>
                        </a:buClr>
                        <a:buSzPts val="1100"/>
                        <a:buFont typeface="Arial"/>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68350">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93" name="Google Shape;93;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pic>
        <p:nvPicPr>
          <p:cNvPr id="2" name="Picture 1" descr="Logo, company name&#10;&#10;Description automatically generated">
            <a:extLst>
              <a:ext uri="{FF2B5EF4-FFF2-40B4-BE49-F238E27FC236}">
                <a16:creationId xmlns:a16="http://schemas.microsoft.com/office/drawing/2014/main" id="{1EBAFDF0-5C5B-468B-801F-C404AD8C9713}"/>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13088D39-C22F-4F14-9099-047935C5FFA0}"/>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extLst>
      <p:ext uri="{BB962C8B-B14F-4D97-AF65-F5344CB8AC3E}">
        <p14:creationId xmlns:p14="http://schemas.microsoft.com/office/powerpoint/2010/main" val="177299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graphicFrame>
        <p:nvGraphicFramePr>
          <p:cNvPr id="99" name="Google Shape;99;p18"/>
          <p:cNvGraphicFramePr/>
          <p:nvPr>
            <p:extLst>
              <p:ext uri="{D42A27DB-BD31-4B8C-83A1-F6EECF244321}">
                <p14:modId xmlns:p14="http://schemas.microsoft.com/office/powerpoint/2010/main" val="626835259"/>
              </p:ext>
            </p:extLst>
          </p:nvPr>
        </p:nvGraphicFramePr>
        <p:xfrm>
          <a:off x="469350" y="914400"/>
          <a:ext cx="8222773" cy="3747883"/>
        </p:xfrm>
        <a:graphic>
          <a:graphicData uri="http://schemas.openxmlformats.org/drawingml/2006/table">
            <a:tbl>
              <a:tblPr>
                <a:noFill/>
                <a:tableStyleId>{4AEECB8E-0D09-4BE4-9803-895421F83BF0}</a:tableStyleId>
              </a:tblPr>
              <a:tblGrid>
                <a:gridCol w="1220150">
                  <a:extLst>
                    <a:ext uri="{9D8B030D-6E8A-4147-A177-3AD203B41FA5}">
                      <a16:colId xmlns:a16="http://schemas.microsoft.com/office/drawing/2014/main" val="20000"/>
                    </a:ext>
                  </a:extLst>
                </a:gridCol>
                <a:gridCol w="4082142">
                  <a:extLst>
                    <a:ext uri="{9D8B030D-6E8A-4147-A177-3AD203B41FA5}">
                      <a16:colId xmlns:a16="http://schemas.microsoft.com/office/drawing/2014/main" val="20001"/>
                    </a:ext>
                  </a:extLst>
                </a:gridCol>
                <a:gridCol w="1154232">
                  <a:extLst>
                    <a:ext uri="{9D8B030D-6E8A-4147-A177-3AD203B41FA5}">
                      <a16:colId xmlns:a16="http://schemas.microsoft.com/office/drawing/2014/main" val="20002"/>
                    </a:ext>
                  </a:extLst>
                </a:gridCol>
                <a:gridCol w="657449">
                  <a:extLst>
                    <a:ext uri="{9D8B030D-6E8A-4147-A177-3AD203B41FA5}">
                      <a16:colId xmlns:a16="http://schemas.microsoft.com/office/drawing/2014/main" val="20003"/>
                    </a:ext>
                  </a:extLst>
                </a:gridCol>
                <a:gridCol w="1108800">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450525">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a:t>
                      </a:r>
                      <a:endParaRPr sz="1200">
                        <a:solidFill>
                          <a:srgbClr val="46166A"/>
                        </a:solidFill>
                      </a:endParaRPr>
                    </a:p>
                    <a:p>
                      <a:pPr marL="0" lvl="0" indent="0" algn="l" rtl="0">
                        <a:lnSpc>
                          <a:spcPct val="115000"/>
                        </a:lnSpc>
                        <a:spcBef>
                          <a:spcPts val="0"/>
                        </a:spcBef>
                        <a:spcAft>
                          <a:spcPts val="0"/>
                        </a:spcAft>
                        <a:buNone/>
                      </a:pPr>
                      <a:endParaRPr sz="1200">
                        <a:solidFill>
                          <a:srgbClr val="46166A"/>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Choose an LC of interest (not QR or IS)</a:t>
                      </a:r>
                      <a:endParaRPr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3-4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lnSpc>
                          <a:spcPct val="115000"/>
                        </a:lnSpc>
                        <a:spcBef>
                          <a:spcPts val="0"/>
                        </a:spcBef>
                        <a:spcAft>
                          <a:spcPts val="0"/>
                        </a:spcAft>
                        <a:buNone/>
                      </a:pPr>
                      <a:r>
                        <a:rPr lang="en" sz="1200">
                          <a:solidFill>
                            <a:srgbClr val="46166A"/>
                          </a:solidFill>
                        </a:rPr>
                        <a:t>MATH 160 </a:t>
                      </a:r>
                      <a:r>
                        <a:rPr lang="en" sz="1200" b="1">
                          <a:solidFill>
                            <a:srgbClr val="46166A"/>
                          </a:solidFill>
                        </a:rPr>
                        <a:t>-or-</a:t>
                      </a:r>
                      <a:endParaRPr sz="1200" b="1">
                        <a:solidFill>
                          <a:srgbClr val="46166A"/>
                        </a:solidFill>
                        <a:highlight>
                          <a:srgbClr val="FFFF00"/>
                        </a:highlight>
                      </a:endParaRPr>
                    </a:p>
                    <a:p>
                      <a:pPr marL="0" lvl="0" indent="0" algn="l" rtl="0">
                        <a:lnSpc>
                          <a:spcPct val="115000"/>
                        </a:lnSpc>
                        <a:spcBef>
                          <a:spcPts val="0"/>
                        </a:spcBef>
                        <a:spcAft>
                          <a:spcPts val="0"/>
                        </a:spcAft>
                        <a:buNone/>
                      </a:pPr>
                      <a:r>
                        <a:rPr lang="en" sz="1200">
                          <a:solidFill>
                            <a:srgbClr val="46166A"/>
                          </a:solidFill>
                        </a:rPr>
                        <a:t>MATH 170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Finite Math with Calculus </a:t>
                      </a:r>
                      <a:r>
                        <a:rPr lang="en" sz="1200" b="1">
                          <a:solidFill>
                            <a:srgbClr val="46166A"/>
                          </a:solidFill>
                        </a:rPr>
                        <a:t>-or-</a:t>
                      </a:r>
                      <a:endParaRPr sz="1200" b="1">
                        <a:solidFill>
                          <a:srgbClr val="46166A"/>
                        </a:solidFill>
                      </a:endParaRPr>
                    </a:p>
                    <a:p>
                      <a:pPr marL="0" lvl="0" indent="0" algn="l" rtl="0">
                        <a:lnSpc>
                          <a:spcPct val="115000"/>
                        </a:lnSpc>
                        <a:spcBef>
                          <a:spcPts val="0"/>
                        </a:spcBef>
                        <a:spcAft>
                          <a:spcPts val="0"/>
                        </a:spcAft>
                        <a:buNone/>
                      </a:pPr>
                      <a:r>
                        <a:rPr lang="en" sz="1200">
                          <a:solidFill>
                            <a:srgbClr val="46166A"/>
                          </a:solidFill>
                        </a:rPr>
                        <a:t>Calculus I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a:lnSpc>
                          <a:spcPct val="114999"/>
                        </a:lnSpc>
                        <a:spcBef>
                          <a:spcPts val="0"/>
                        </a:spcBef>
                        <a:spcAft>
                          <a:spcPts val="0"/>
                        </a:spcAft>
                        <a:buNone/>
                      </a:pPr>
                      <a:r>
                        <a:rPr lang="en" sz="1200" b="0" i="0" u="none" strike="noStrike" noProof="0">
                          <a:solidFill>
                            <a:srgbClr val="46166A"/>
                          </a:solidFill>
                        </a:rPr>
                        <a:t>QR</a:t>
                      </a:r>
                      <a:endParaRPr lang="en" sz="1200" b="0" i="0" u="none" strike="noStrike" noProof="0">
                        <a:solidFill>
                          <a:schemeClr val="lt1"/>
                        </a:solidFill>
                        <a:highlight>
                          <a:srgbClr val="000080"/>
                        </a:highlight>
                        <a:latin typeface="Aria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71475">
                <a:tc>
                  <a:txBody>
                    <a:bodyPr/>
                    <a:lstStyle/>
                    <a:p>
                      <a:pPr marL="0" lvl="0" indent="0" algn="l" rtl="0">
                        <a:lnSpc>
                          <a:spcPct val="115000"/>
                        </a:lnSpc>
                        <a:spcBef>
                          <a:spcPts val="0"/>
                        </a:spcBef>
                        <a:spcAft>
                          <a:spcPts val="0"/>
                        </a:spcAft>
                        <a:buNone/>
                      </a:pPr>
                      <a:r>
                        <a:rPr lang="en" sz="1200">
                          <a:solidFill>
                            <a:srgbClr val="46166A"/>
                          </a:solidFill>
                        </a:rPr>
                        <a:t>ECON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Principles of Economics</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IS or QR</a:t>
                      </a:r>
                      <a:endParaRPr lang="en"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350900">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13-14</a:t>
                      </a:r>
                      <a:endParaRPr sz="1200">
                        <a:solidFill>
                          <a:srgbClr val="FFFFFF"/>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lgn="ctr">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350899">
                <a:tc>
                  <a:txBody>
                    <a:bodyPr/>
                    <a:lstStyle/>
                    <a:p>
                      <a:pPr marL="0" lvl="0" indent="0" algn="l">
                        <a:spcBef>
                          <a:spcPts val="0"/>
                        </a:spcBef>
                        <a:spcAft>
                          <a:spcPts val="0"/>
                        </a:spcAft>
                        <a:buNone/>
                      </a:pPr>
                      <a:endParaRPr sz="1200"/>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tcPr>
                </a:tc>
                <a:tc>
                  <a:txBody>
                    <a:bodyPr/>
                    <a:lstStyle/>
                    <a:p>
                      <a:pPr marL="0" lvl="0" indent="0" algn="l">
                        <a:lnSpc>
                          <a:spcPct val="114999"/>
                        </a:lnSpc>
                        <a:spcBef>
                          <a:spcPts val="0"/>
                        </a:spcBef>
                        <a:spcAft>
                          <a:spcPts val="0"/>
                        </a:spcAft>
                        <a:buNone/>
                      </a:pPr>
                      <a:r>
                        <a:rPr lang="en" sz="1200">
                          <a:solidFill>
                            <a:srgbClr val="46166A"/>
                          </a:solidFill>
                        </a:rPr>
                        <a:t>Note: Students with high school accounting may be eligible to enroll in BNAC 260. Contact your ROL.</a:t>
                      </a:r>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solidFill>
                      <a:srgbClr val="FFFFFF"/>
                    </a:solidFill>
                  </a:tcPr>
                </a:tc>
                <a:tc>
                  <a:txBody>
                    <a:bodyPr/>
                    <a:lstStyle/>
                    <a:p>
                      <a:pPr marL="0" lvl="0" indent="0" algn="l">
                        <a:spcBef>
                          <a:spcPts val="0"/>
                        </a:spcBef>
                        <a:spcAft>
                          <a:spcPts val="0"/>
                        </a:spcAft>
                        <a:buNone/>
                      </a:pPr>
                      <a:endParaRPr sz="1200"/>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solidFill>
                      <a:srgbClr val="FFFFFF"/>
                    </a:solidFill>
                  </a:tcPr>
                </a:tc>
                <a:tc>
                  <a:txBody>
                    <a:bodyPr/>
                    <a:lstStyle/>
                    <a:p>
                      <a:pPr marL="0" lvl="0" indent="0" algn="l">
                        <a:lnSpc>
                          <a:spcPct val="114999"/>
                        </a:lnSpc>
                        <a:spcBef>
                          <a:spcPts val="0"/>
                        </a:spcBef>
                        <a:spcAft>
                          <a:spcPts val="0"/>
                        </a:spcAft>
                        <a:buNone/>
                      </a:pPr>
                      <a:endParaRPr lang="en" sz="1200">
                        <a:solidFill>
                          <a:srgbClr val="FFFFFF"/>
                        </a:solidFill>
                        <a:highlight>
                          <a:srgbClr val="000080"/>
                        </a:highlight>
                      </a:endParaRPr>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solidFill>
                      <a:srgbClr val="FFFFFF"/>
                    </a:solidFill>
                  </a:tcPr>
                </a:tc>
                <a:tc>
                  <a:txBody>
                    <a:bodyPr/>
                    <a:lstStyle/>
                    <a:p>
                      <a:pPr marL="0" lvl="0" indent="0" algn="l">
                        <a:spcBef>
                          <a:spcPts val="0"/>
                        </a:spcBef>
                        <a:spcAft>
                          <a:spcPts val="0"/>
                        </a:spcAft>
                        <a:buNone/>
                      </a:pPr>
                      <a:endParaRPr sz="1200"/>
                    </a:p>
                  </a:txBody>
                  <a:tcPr marL="91450" marR="91450" marT="45724" marB="45724">
                    <a:lnL w="12649">
                      <a:solidFill>
                        <a:srgbClr val="D8D8D8"/>
                      </a:solidFill>
                    </a:lnL>
                    <a:lnR w="12649">
                      <a:solidFill>
                        <a:srgbClr val="D8D8D8"/>
                      </a:solidFill>
                    </a:lnR>
                    <a:lnT w="12650" cap="flat" cmpd="sng" algn="ctr">
                      <a:solidFill>
                        <a:srgbClr val="D8D8D8"/>
                      </a:solidFill>
                      <a:prstDash val="solid"/>
                      <a:round/>
                      <a:headEnd type="none" w="sm" len="sm"/>
                      <a:tailEnd type="none" w="sm" len="sm"/>
                    </a:lnT>
                    <a:lnB w="12649">
                      <a:solidFill>
                        <a:srgbClr val="D8D8D8"/>
                      </a:solidFill>
                    </a:lnB>
                    <a:solidFill>
                      <a:srgbClr val="FFFFFF"/>
                    </a:solidFill>
                  </a:tcPr>
                </a:tc>
                <a:extLst>
                  <a:ext uri="{0D108BD9-81ED-4DB2-BD59-A6C34878D82A}">
                    <a16:rowId xmlns:a16="http://schemas.microsoft.com/office/drawing/2014/main" val="501972598"/>
                  </a:ext>
                </a:extLst>
              </a:tr>
            </a:tbl>
          </a:graphicData>
        </a:graphic>
      </p:graphicFrame>
      <p:sp>
        <p:nvSpPr>
          <p:cNvPr id="100" name="Google Shape;100;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101" name="Google Shape;101;p18"/>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8"/>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BUSINESS DEPARTMENT(1)</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BAE1C9E9-13F2-46E0-A3FD-09E1F580AA2D}"/>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61D6FB5A-0A7C-4E4E-BA98-90BF349837DE}"/>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graphicFrame>
        <p:nvGraphicFramePr>
          <p:cNvPr id="109" name="Google Shape;109;p19"/>
          <p:cNvGraphicFramePr/>
          <p:nvPr>
            <p:extLst>
              <p:ext uri="{D42A27DB-BD31-4B8C-83A1-F6EECF244321}">
                <p14:modId xmlns:p14="http://schemas.microsoft.com/office/powerpoint/2010/main" val="3208088267"/>
              </p:ext>
            </p:extLst>
          </p:nvPr>
        </p:nvGraphicFramePr>
        <p:xfrm>
          <a:off x="462900" y="914400"/>
          <a:ext cx="8229222" cy="3699989"/>
        </p:xfrm>
        <a:graphic>
          <a:graphicData uri="http://schemas.openxmlformats.org/drawingml/2006/table">
            <a:tbl>
              <a:tblPr>
                <a:noFill/>
                <a:tableStyleId>{4AEECB8E-0D09-4BE4-9803-895421F83BF0}</a:tableStyleId>
              </a:tblPr>
              <a:tblGrid>
                <a:gridCol w="1343721">
                  <a:extLst>
                    <a:ext uri="{9D8B030D-6E8A-4147-A177-3AD203B41FA5}">
                      <a16:colId xmlns:a16="http://schemas.microsoft.com/office/drawing/2014/main" val="20000"/>
                    </a:ext>
                  </a:extLst>
                </a:gridCol>
                <a:gridCol w="4168277">
                  <a:extLst>
                    <a:ext uri="{9D8B030D-6E8A-4147-A177-3AD203B41FA5}">
                      <a16:colId xmlns:a16="http://schemas.microsoft.com/office/drawing/2014/main" val="20001"/>
                    </a:ext>
                  </a:extLst>
                </a:gridCol>
                <a:gridCol w="1175399">
                  <a:extLst>
                    <a:ext uri="{9D8B030D-6E8A-4147-A177-3AD203B41FA5}">
                      <a16:colId xmlns:a16="http://schemas.microsoft.com/office/drawing/2014/main" val="20002"/>
                    </a:ext>
                  </a:extLst>
                </a:gridCol>
                <a:gridCol w="487600">
                  <a:extLst>
                    <a:ext uri="{9D8B030D-6E8A-4147-A177-3AD203B41FA5}">
                      <a16:colId xmlns:a16="http://schemas.microsoft.com/office/drawing/2014/main" val="20003"/>
                    </a:ext>
                  </a:extLst>
                </a:gridCol>
                <a:gridCol w="1054225">
                  <a:extLst>
                    <a:ext uri="{9D8B030D-6E8A-4147-A177-3AD203B41FA5}">
                      <a16:colId xmlns:a16="http://schemas.microsoft.com/office/drawing/2014/main" val="20004"/>
                    </a:ext>
                  </a:extLst>
                </a:gridCol>
              </a:tblGrid>
              <a:tr h="371475">
                <a:tc>
                  <a:txBody>
                    <a:bodyPr/>
                    <a:lstStyle/>
                    <a:p>
                      <a:pPr marL="0" lvl="0" indent="0" algn="l" rtl="0">
                        <a:lnSpc>
                          <a:spcPct val="115000"/>
                        </a:lnSpc>
                        <a:spcBef>
                          <a:spcPts val="0"/>
                        </a:spcBef>
                        <a:spcAft>
                          <a:spcPts val="0"/>
                        </a:spcAft>
                        <a:buNone/>
                      </a:pPr>
                      <a:r>
                        <a:rPr lang="en" sz="1200" b="1">
                          <a:solidFill>
                            <a:srgbClr val="D8D8D8"/>
                          </a:solidFill>
                        </a:rPr>
                        <a:t>SUBJ</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NAME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LC</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CR</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tc>
                  <a:txBody>
                    <a:bodyPr/>
                    <a:lstStyle/>
                    <a:p>
                      <a:pPr marL="0" lvl="0" indent="0" algn="l" rtl="0">
                        <a:lnSpc>
                          <a:spcPct val="115000"/>
                        </a:lnSpc>
                        <a:spcBef>
                          <a:spcPts val="0"/>
                        </a:spcBef>
                        <a:spcAft>
                          <a:spcPts val="0"/>
                        </a:spcAft>
                        <a:buNone/>
                      </a:pPr>
                      <a:r>
                        <a:rPr lang="en" sz="1200" b="1">
                          <a:solidFill>
                            <a:srgbClr val="D8D8D8"/>
                          </a:solidFill>
                        </a:rPr>
                        <a:t>DAY / TIME</a:t>
                      </a:r>
                      <a:endParaRPr sz="1200" b="1">
                        <a:solidFill>
                          <a:srgbClr val="D8D8D8"/>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38100" cap="flat" cmpd="sng">
                      <a:solidFill>
                        <a:srgbClr val="D8D8D8"/>
                      </a:solidFill>
                      <a:prstDash val="solid"/>
                      <a:round/>
                      <a:headEnd type="none" w="sm" len="sm"/>
                      <a:tailEnd type="none" w="sm" len="sm"/>
                    </a:lnB>
                    <a:solidFill>
                      <a:srgbClr val="46166A"/>
                    </a:solidFill>
                  </a:tcPr>
                </a:tc>
                <a:extLst>
                  <a:ext uri="{0D108BD9-81ED-4DB2-BD59-A6C34878D82A}">
                    <a16:rowId xmlns:a16="http://schemas.microsoft.com/office/drawing/2014/main" val="10000"/>
                  </a:ext>
                </a:extLst>
              </a:tr>
              <a:tr h="371475">
                <a:tc>
                  <a:txBody>
                    <a:bodyPr/>
                    <a:lstStyle/>
                    <a:p>
                      <a:pPr marL="0" lvl="0" indent="0" algn="l" rtl="0">
                        <a:lnSpc>
                          <a:spcPct val="115000"/>
                        </a:lnSpc>
                        <a:spcBef>
                          <a:spcPts val="0"/>
                        </a:spcBef>
                        <a:spcAft>
                          <a:spcPts val="0"/>
                        </a:spcAft>
                        <a:buNone/>
                      </a:pPr>
                      <a:r>
                        <a:rPr lang="en" sz="1200">
                          <a:solidFill>
                            <a:srgbClr val="46166A"/>
                          </a:solidFill>
                        </a:rPr>
                        <a:t>IDST 007</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First Semester Seminar (FSS)  -</a:t>
                      </a:r>
                      <a:r>
                        <a:rPr lang="en" sz="1200" b="0" i="0" u="none" strike="noStrike" noProof="0">
                          <a:solidFill>
                            <a:srgbClr val="FFFFFF"/>
                          </a:solidFill>
                          <a:highlight>
                            <a:srgbClr val="000080"/>
                          </a:highlight>
                        </a:rPr>
                        <a:t>required for first-year students </a:t>
                      </a:r>
                      <a:r>
                        <a:rPr lang="en" sz="1200" b="0" i="1" u="none" strike="noStrike" noProof="0">
                          <a:solidFill>
                            <a:schemeClr val="bg1"/>
                          </a:solidFill>
                          <a:highlight>
                            <a:srgbClr val="000080"/>
                          </a:highlight>
                          <a:latin typeface="Arial"/>
                        </a:rPr>
                        <a:t>(Placeholder - you will be auto-enrolled before registration)</a:t>
                      </a:r>
                      <a:r>
                        <a:rPr lang="en" sz="1200" b="0" i="0" u="none" strike="noStrike" noProof="0">
                          <a:solidFill>
                            <a:schemeClr val="bg1"/>
                          </a:solidFill>
                          <a:highlight>
                            <a:srgbClr val="000080"/>
                          </a:highlight>
                          <a:latin typeface="Arial"/>
                        </a:rPr>
                        <a:t> </a:t>
                      </a:r>
                      <a:endParaRPr lang="en" sz="1200" b="0" i="0" u="none" strike="noStrike" noProof="0">
                        <a:solidFill>
                          <a:srgbClr val="FFFFFF"/>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FFFFFF"/>
                          </a:solidFill>
                          <a:highlight>
                            <a:srgbClr val="000080"/>
                          </a:highlight>
                        </a:rPr>
                        <a:t>*no overlap*</a:t>
                      </a: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3810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71475">
                <a:tc>
                  <a:txBody>
                    <a:bodyPr/>
                    <a:lstStyle/>
                    <a:p>
                      <a:pPr marL="0" lvl="0" indent="0" algn="l" rtl="0">
                        <a:lnSpc>
                          <a:spcPct val="115000"/>
                        </a:lnSpc>
                        <a:spcBef>
                          <a:spcPts val="0"/>
                        </a:spcBef>
                        <a:spcAft>
                          <a:spcPts val="0"/>
                        </a:spcAft>
                        <a:buNone/>
                      </a:pPr>
                      <a:r>
                        <a:rPr lang="en" sz="1200">
                          <a:solidFill>
                            <a:srgbClr val="46166A"/>
                          </a:solidFill>
                        </a:rPr>
                        <a:t>IDST 007L</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a:lnSpc>
                          <a:spcPct val="114999"/>
                        </a:lnSpc>
                        <a:spcBef>
                          <a:spcPts val="0"/>
                        </a:spcBef>
                        <a:spcAft>
                          <a:spcPts val="0"/>
                        </a:spcAft>
                        <a:buNone/>
                      </a:pPr>
                      <a:r>
                        <a:rPr lang="en" sz="1200" b="0" i="0" u="none" strike="noStrike" noProof="0">
                          <a:solidFill>
                            <a:srgbClr val="FFFFFF"/>
                          </a:solidFill>
                          <a:highlight>
                            <a:srgbClr val="000080"/>
                          </a:highlight>
                          <a:latin typeface="Arial"/>
                        </a:rPr>
                        <a:t>FSS Lab </a:t>
                      </a:r>
                      <a:r>
                        <a:rPr lang="en" sz="1200" b="0" i="1" u="none" strike="noStrike" noProof="0">
                          <a:solidFill>
                            <a:schemeClr val="lt1"/>
                          </a:solidFill>
                          <a:highlight>
                            <a:srgbClr val="000080"/>
                          </a:highlight>
                          <a:latin typeface="Arial"/>
                        </a:rPr>
                        <a:t>(Placeholder - </a:t>
                      </a:r>
                      <a:r>
                        <a:rPr lang="en" sz="1200" b="0" i="1" u="none" strike="noStrike" noProof="0">
                          <a:solidFill>
                            <a:schemeClr val="lt1"/>
                          </a:solidFill>
                          <a:highlight>
                            <a:srgbClr val="000080"/>
                          </a:highlight>
                        </a:rPr>
                        <a:t>you will be auto-enrolled before registration) - required</a:t>
                      </a:r>
                      <a:endParaRPr lang="en" sz="1200" b="0" i="1" u="none" strike="noStrike" noProof="0">
                        <a:solidFill>
                          <a:schemeClr val="lt1"/>
                        </a:solidFill>
                        <a:highlight>
                          <a:srgbClr val="000080"/>
                        </a:highlight>
                        <a:latin typeface="Aria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200">
                          <a:solidFill>
                            <a:srgbClr val="46166A"/>
                          </a:solidFill>
                        </a:rPr>
                        <a:t>0</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endParaRPr sz="1200">
                        <a:solidFill>
                          <a:srgbClr val="FFFFFF"/>
                        </a:solidFill>
                        <a:highlight>
                          <a:srgbClr val="000080"/>
                        </a:highlight>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335075">
                <a:tc>
                  <a:txBody>
                    <a:bodyPr/>
                    <a:lstStyle/>
                    <a:p>
                      <a:pPr marL="0" lvl="0" indent="0" algn="l" rtl="0">
                        <a:spcBef>
                          <a:spcPts val="0"/>
                        </a:spcBef>
                        <a:spcAft>
                          <a:spcPts val="0"/>
                        </a:spcAft>
                        <a:buNone/>
                      </a:pPr>
                      <a:r>
                        <a:rPr lang="en" sz="1200">
                          <a:solidFill>
                            <a:srgbClr val="46166A"/>
                          </a:solidFill>
                        </a:rPr>
                        <a:t>INQS 125</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a:spcBef>
                          <a:spcPts val="0"/>
                        </a:spcBef>
                        <a:spcAft>
                          <a:spcPts val="0"/>
                        </a:spcAft>
                        <a:buNone/>
                      </a:pPr>
                      <a:r>
                        <a:rPr lang="en" sz="1200" b="0" i="0" u="none" strike="noStrike" noProof="0">
                          <a:solidFill>
                            <a:srgbClr val="46166A"/>
                          </a:solidFill>
                          <a:latin typeface="Arial"/>
                        </a:rPr>
                        <a:t>Choose an Inquiry Seminar (College Writing) </a:t>
                      </a:r>
                      <a:endParaRPr lang="en"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INQS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lnSpc>
                          <a:spcPct val="115000"/>
                        </a:lnSpc>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3"/>
                  </a:ext>
                </a:extLst>
              </a:tr>
              <a:tr h="371475">
                <a:tc>
                  <a:txBody>
                    <a:bodyPr/>
                    <a:lstStyle/>
                    <a:p>
                      <a:pPr marL="0" lvl="0" indent="0" algn="l" rtl="0">
                        <a:spcBef>
                          <a:spcPts val="0"/>
                        </a:spcBef>
                        <a:spcAft>
                          <a:spcPts val="0"/>
                        </a:spcAft>
                        <a:buNone/>
                      </a:pPr>
                      <a:r>
                        <a:rPr lang="en" sz="1200">
                          <a:solidFill>
                            <a:srgbClr val="46166A"/>
                          </a:solidFill>
                        </a:rPr>
                        <a:t>INQS 125L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Writing Lab (</a:t>
                      </a:r>
                      <a:r>
                        <a:rPr lang="en" sz="1200" i="1">
                          <a:solidFill>
                            <a:srgbClr val="46166A"/>
                          </a:solidFill>
                        </a:rPr>
                        <a:t>Co-requisite for INQS 125)</a:t>
                      </a:r>
                      <a:endParaRPr lang="en-US" sz="1200" i="1">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200">
                          <a:solidFill>
                            <a:srgbClr val="46166A"/>
                          </a:solidFill>
                        </a:rPr>
                        <a:t>EL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320175">
                <a:tc>
                  <a:txBody>
                    <a:bodyPr/>
                    <a:lstStyle/>
                    <a:p>
                      <a:pPr marL="0" lvl="0" indent="0" algn="l" rtl="0">
                        <a:spcBef>
                          <a:spcPts val="0"/>
                        </a:spcBef>
                        <a:spcAft>
                          <a:spcPts val="0"/>
                        </a:spcAft>
                        <a:buNone/>
                      </a:pPr>
                      <a:r>
                        <a:rPr lang="en" sz="1200">
                          <a:solidFill>
                            <a:srgbClr val="46166A"/>
                          </a:solidFill>
                        </a:rPr>
                        <a:t>ECON 210</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Principles of Economics</a:t>
                      </a: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Clr>
                          <a:schemeClr val="dk1"/>
                        </a:buClr>
                        <a:buSzPts val="1100"/>
                        <a:buFont typeface="Arial"/>
                        <a:buNone/>
                      </a:pPr>
                      <a:r>
                        <a:rPr lang="en" sz="1200">
                          <a:solidFill>
                            <a:srgbClr val="46166A"/>
                          </a:solidFill>
                        </a:rPr>
                        <a:t>IS or QR</a:t>
                      </a:r>
                      <a:endParaRPr lang="en" sz="1200">
                        <a:solidFill>
                          <a:schemeClr val="lt1"/>
                        </a:solidFill>
                        <a:highlight>
                          <a:srgbClr val="000080"/>
                        </a:highlight>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5"/>
                  </a:ext>
                </a:extLst>
              </a:tr>
              <a:tr h="268875">
                <a:tc>
                  <a:txBody>
                    <a:bodyPr/>
                    <a:lstStyle/>
                    <a:p>
                      <a:pPr marL="0" lvl="0" indent="0" algn="l" rtl="0">
                        <a:spcBef>
                          <a:spcPts val="0"/>
                        </a:spcBef>
                        <a:spcAft>
                          <a:spcPts val="0"/>
                        </a:spcAft>
                        <a:buNone/>
                      </a:pPr>
                      <a:r>
                        <a:rPr lang="en" sz="1200">
                          <a:solidFill>
                            <a:srgbClr val="46166A"/>
                          </a:solidFill>
                        </a:rPr>
                        <a:t>MATH 140 </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Intro to Statistics</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QR</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46166A"/>
                          </a:solidFill>
                        </a:rPr>
                        <a:t>3</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r h="371475">
                <a:tc>
                  <a:txBody>
                    <a:bodyPr/>
                    <a:lstStyle/>
                    <a:p>
                      <a:pPr marL="0" lvl="0" indent="0" algn="l" rtl="0">
                        <a:spcBef>
                          <a:spcPts val="0"/>
                        </a:spcBef>
                        <a:spcAft>
                          <a:spcPts val="0"/>
                        </a:spcAft>
                        <a:buNone/>
                      </a:pPr>
                      <a:r>
                        <a:rPr lang="en" sz="1200">
                          <a:solidFill>
                            <a:srgbClr val="46166A"/>
                          </a:solidFill>
                        </a:rPr>
                        <a:t>Choose a 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err="1">
                          <a:solidFill>
                            <a:srgbClr val="46166A"/>
                          </a:solidFill>
                        </a:rPr>
                        <a:t>Paracurricular</a:t>
                      </a:r>
                      <a:r>
                        <a:rPr lang="en" sz="1200">
                          <a:solidFill>
                            <a:srgbClr val="46166A"/>
                          </a:solidFill>
                        </a:rPr>
                        <a:t> / PE course (See HHPA 001-099)</a:t>
                      </a:r>
                      <a:endParaRPr sz="1200">
                        <a:solidFill>
                          <a:srgbClr val="46166A"/>
                        </a:solidFill>
                      </a:endParaRPr>
                    </a:p>
                    <a:p>
                      <a:pPr marL="0" lvl="0" indent="0" algn="l" rtl="0">
                        <a:spcBef>
                          <a:spcPts val="0"/>
                        </a:spcBef>
                        <a:spcAft>
                          <a:spcPts val="0"/>
                        </a:spcAft>
                        <a:buNone/>
                      </a:pPr>
                      <a:r>
                        <a:rPr lang="en" sz="1200" i="1">
                          <a:solidFill>
                            <a:srgbClr val="46166A"/>
                          </a:solidFill>
                        </a:rPr>
                        <a:t>Athletics team credits: Refer to coach</a:t>
                      </a:r>
                      <a:endParaRPr sz="1200" i="1">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PARA</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r>
                        <a:rPr lang="en" sz="1200">
                          <a:solidFill>
                            <a:srgbClr val="46166A"/>
                          </a:solidFill>
                        </a:rPr>
                        <a:t>1</a:t>
                      </a:r>
                      <a:endParaRPr sz="1200">
                        <a:solidFill>
                          <a:srgbClr val="46166A"/>
                        </a:solidFill>
                      </a:endParaRPr>
                    </a:p>
                  </a:txBody>
                  <a:tcPr marL="91450" marR="91450" marT="45725" marB="45725" anchor="ctr">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D9D2E9"/>
                    </a:solidFill>
                  </a:tcPr>
                </a:tc>
                <a:extLst>
                  <a:ext uri="{0D108BD9-81ED-4DB2-BD59-A6C34878D82A}">
                    <a16:rowId xmlns:a16="http://schemas.microsoft.com/office/drawing/2014/main" val="10007"/>
                  </a:ext>
                </a:extLst>
              </a:tr>
              <a:tr h="371475">
                <a:tc>
                  <a:txBody>
                    <a:bodyPr/>
                    <a:lstStyle/>
                    <a:p>
                      <a:pPr marL="0" lvl="0" indent="0" algn="l" rtl="0">
                        <a:spcBef>
                          <a:spcPts val="0"/>
                        </a:spcBef>
                        <a:spcAft>
                          <a:spcPts val="0"/>
                        </a:spcAft>
                        <a:buNone/>
                      </a:pPr>
                      <a:endParaRPr sz="1200"/>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200">
                          <a:solidFill>
                            <a:srgbClr val="46166A"/>
                          </a:solidFill>
                        </a:rPr>
                        <a:t>Total</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200">
                          <a:solidFill>
                            <a:srgbClr val="46166A"/>
                          </a:solidFill>
                        </a:rPr>
                        <a:t>14</a:t>
                      </a: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1200">
                        <a:solidFill>
                          <a:srgbClr val="46166A"/>
                        </a:solidFill>
                      </a:endParaRPr>
                    </a:p>
                  </a:txBody>
                  <a:tcPr marL="91450" marR="91450" marT="45725" marB="45725">
                    <a:lnL w="12650" cap="flat" cmpd="sng">
                      <a:solidFill>
                        <a:srgbClr val="D8D8D8"/>
                      </a:solidFill>
                      <a:prstDash val="solid"/>
                      <a:round/>
                      <a:headEnd type="none" w="sm" len="sm"/>
                      <a:tailEnd type="none" w="sm" len="sm"/>
                    </a:lnL>
                    <a:lnR w="12650" cap="flat" cmpd="sng">
                      <a:solidFill>
                        <a:srgbClr val="D8D8D8"/>
                      </a:solidFill>
                      <a:prstDash val="solid"/>
                      <a:round/>
                      <a:headEnd type="none" w="sm" len="sm"/>
                      <a:tailEnd type="none" w="sm" len="sm"/>
                    </a:lnR>
                    <a:lnT w="12650" cap="flat" cmpd="sng">
                      <a:solidFill>
                        <a:srgbClr val="D8D8D8"/>
                      </a:solidFill>
                      <a:prstDash val="solid"/>
                      <a:round/>
                      <a:headEnd type="none" w="sm" len="sm"/>
                      <a:tailEnd type="none" w="sm" len="sm"/>
                    </a:lnT>
                    <a:lnB w="12650" cap="flat" cmpd="sng">
                      <a:solidFill>
                        <a:srgbClr val="D8D8D8"/>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110" name="Google Shape;110;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dirty="0"/>
              <a:t>9</a:t>
            </a:fld>
            <a:endParaRPr/>
          </a:p>
        </p:txBody>
      </p:sp>
      <p:sp>
        <p:nvSpPr>
          <p:cNvPr id="111" name="Google Shape;111;p19"/>
          <p:cNvSpPr/>
          <p:nvPr/>
        </p:nvSpPr>
        <p:spPr>
          <a:xfrm>
            <a:off x="-12" y="0"/>
            <a:ext cx="9144000" cy="685800"/>
          </a:xfrm>
          <a:prstGeom prst="rect">
            <a:avLst/>
          </a:prstGeom>
          <a:solidFill>
            <a:srgbClr val="461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9"/>
          <p:cNvSpPr txBox="1">
            <a:spLocks noGrp="1"/>
          </p:cNvSpPr>
          <p:nvPr>
            <p:ph type="title"/>
          </p:nvPr>
        </p:nvSpPr>
        <p:spPr>
          <a:xfrm>
            <a:off x="233175" y="132750"/>
            <a:ext cx="7803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rPr>
              <a:t>SAMPLE SCHEDULE: BUSINESS DEPARTMENT (2)</a:t>
            </a:r>
            <a:endParaRPr sz="3100">
              <a:solidFill>
                <a:srgbClr val="FFFFFF"/>
              </a:solidFill>
            </a:endParaRPr>
          </a:p>
        </p:txBody>
      </p:sp>
      <p:pic>
        <p:nvPicPr>
          <p:cNvPr id="2" name="Picture 1" descr="Logo, company name&#10;&#10;Description automatically generated">
            <a:extLst>
              <a:ext uri="{FF2B5EF4-FFF2-40B4-BE49-F238E27FC236}">
                <a16:creationId xmlns:a16="http://schemas.microsoft.com/office/drawing/2014/main" id="{4FEAF839-6AEB-43E8-BD21-3D8A82B15CCB}"/>
              </a:ext>
            </a:extLst>
          </p:cNvPr>
          <p:cNvPicPr>
            <a:picLocks noChangeAspect="1"/>
          </p:cNvPicPr>
          <p:nvPr/>
        </p:nvPicPr>
        <p:blipFill>
          <a:blip r:embed="rId3"/>
          <a:stretch>
            <a:fillRect/>
          </a:stretch>
        </p:blipFill>
        <p:spPr>
          <a:xfrm>
            <a:off x="8103823" y="-293095"/>
            <a:ext cx="1290352" cy="1283466"/>
          </a:xfrm>
          <a:prstGeom prst="rect">
            <a:avLst/>
          </a:prstGeom>
        </p:spPr>
      </p:pic>
      <p:sp>
        <p:nvSpPr>
          <p:cNvPr id="3" name="Google Shape;74;p15">
            <a:extLst>
              <a:ext uri="{FF2B5EF4-FFF2-40B4-BE49-F238E27FC236}">
                <a16:creationId xmlns:a16="http://schemas.microsoft.com/office/drawing/2014/main" id="{D18F40F3-52C3-4FEA-80D0-42AEDB251531}"/>
              </a:ext>
            </a:extLst>
          </p:cNvPr>
          <p:cNvSpPr txBox="1"/>
          <p:nvPr/>
        </p:nvSpPr>
        <p:spPr>
          <a:xfrm>
            <a:off x="175629" y="4773289"/>
            <a:ext cx="7862700" cy="572700"/>
          </a:xfrm>
          <a:prstGeom prst="rect">
            <a:avLst/>
          </a:prstGeom>
          <a:noFill/>
          <a:ln>
            <a:noFill/>
          </a:ln>
        </p:spPr>
        <p:txBody>
          <a:bodyPr spcFirstLastPara="1" wrap="square" lIns="91425" tIns="91425" rIns="91425" bIns="91425" anchor="t" anchorCtr="0">
            <a:noAutofit/>
          </a:bodyPr>
          <a:lstStyle/>
          <a:p>
            <a:r>
              <a:rPr lang="en" sz="1200" i="1">
                <a:solidFill>
                  <a:srgbClr val="46166A"/>
                </a:solidFill>
              </a:rPr>
              <a:t>Back to </a:t>
            </a:r>
            <a:r>
              <a:rPr lang="en" sz="1200" i="1" u="sng">
                <a:solidFill>
                  <a:schemeClr val="hlink"/>
                </a:solidFill>
                <a:hlinkClick r:id="rId4" action="ppaction://hlinksldjump">
                  <a:extLst>
                    <a:ext uri="{A12FA001-AC4F-418D-AE19-62706E023703}">
                      <ahyp:hlinkClr xmlns:ahyp="http://schemas.microsoft.com/office/drawing/2018/hyperlinkcolor" val="tx"/>
                    </a:ext>
                  </a:extLst>
                </a:hlinkClick>
              </a:rPr>
              <a:t>Table of Contents. </a:t>
            </a:r>
            <a:endParaRPr i="1">
              <a:solidFill>
                <a:schemeClr val="hlink"/>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F9F515C48DB14BAFD4D273DF21DC87" ma:contentTypeVersion="13" ma:contentTypeDescription="Create a new document." ma:contentTypeScope="" ma:versionID="7a119b334a99a3112140ff4642ae1624">
  <xsd:schema xmlns:xsd="http://www.w3.org/2001/XMLSchema" xmlns:xs="http://www.w3.org/2001/XMLSchema" xmlns:p="http://schemas.microsoft.com/office/2006/metadata/properties" xmlns:ns2="6a29b57e-704d-4859-8af1-75fdc4072997" xmlns:ns3="e30019fd-c92d-45bf-a0e2-6a34746b7cd3" targetNamespace="http://schemas.microsoft.com/office/2006/metadata/properties" ma:root="true" ma:fieldsID="52699e66c354c2d7f1f123206a89929b" ns2:_="" ns3:_="">
    <xsd:import namespace="6a29b57e-704d-4859-8af1-75fdc4072997"/>
    <xsd:import namespace="e30019fd-c92d-45bf-a0e2-6a34746b7c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29b57e-704d-4859-8af1-75fdc40729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0019fd-c92d-45bf-a0e2-6a34746b7cd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30019fd-c92d-45bf-a0e2-6a34746b7cd3">
      <UserInfo>
        <DisplayName>Linfield Academic Advising</DisplayName>
        <AccountId>19</AccountId>
        <AccountType/>
      </UserInfo>
    </SharedWithUsers>
  </documentManagement>
</p:properties>
</file>

<file path=customXml/itemProps1.xml><?xml version="1.0" encoding="utf-8"?>
<ds:datastoreItem xmlns:ds="http://schemas.openxmlformats.org/officeDocument/2006/customXml" ds:itemID="{949212BA-6357-492C-B8E5-33F8F231205A}">
  <ds:schemaRefs>
    <ds:schemaRef ds:uri="6a29b57e-704d-4859-8af1-75fdc4072997"/>
    <ds:schemaRef ds:uri="e30019fd-c92d-45bf-a0e2-6a34746b7c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B7FAAF0-BAFD-44E6-A079-D8A13EC40823}">
  <ds:schemaRefs>
    <ds:schemaRef ds:uri="http://schemas.microsoft.com/sharepoint/v3/contenttype/forms"/>
  </ds:schemaRefs>
</ds:datastoreItem>
</file>

<file path=customXml/itemProps3.xml><?xml version="1.0" encoding="utf-8"?>
<ds:datastoreItem xmlns:ds="http://schemas.openxmlformats.org/officeDocument/2006/customXml" ds:itemID="{D30CB0B2-61A4-449F-865F-E9DBCA6D5163}">
  <ds:schemaRefs>
    <ds:schemaRef ds:uri="e30019fd-c92d-45bf-a0e2-6a34746b7cd3"/>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28</Slides>
  <Notes>28</Notes>
  <HiddenSlides>0</HiddenSlide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Simple Light</vt:lpstr>
      <vt:lpstr>Sample First Semester Schedules by Interest Area       For Incoming First-Year Students</vt:lpstr>
      <vt:lpstr>TABLE OF CONTENTS</vt:lpstr>
      <vt:lpstr>TABLE OF CONTENTS</vt:lpstr>
      <vt:lpstr>SAMPLE SCHEDULE: EXPLORATORY / UNDECIDED</vt:lpstr>
      <vt:lpstr>SAMPLE SCHEDULE: DIGITAL ART</vt:lpstr>
      <vt:lpstr>SAMPLE SCHEDULE: BIOCHEMISTRY &amp; MOLECULAR BIOLOGY</vt:lpstr>
      <vt:lpstr>SAMPLE SCHEDULE: BIOLOGY</vt:lpstr>
      <vt:lpstr>SAMPLE SCHEDULE: BUSINESS DEPARTMENT(1)</vt:lpstr>
      <vt:lpstr>SAMPLE SCHEDULE: BUSINESS DEPARTMENT (2)</vt:lpstr>
      <vt:lpstr>SAMPLE SCHEDULE: CHEMISTRY</vt:lpstr>
      <vt:lpstr>SAMPLE SCHEDULE: ECONOMICS</vt:lpstr>
      <vt:lpstr>SAMPLE SCHEDULE: ELEMENTARY EDUCATION</vt:lpstr>
      <vt:lpstr>SAMPLE SCHEDULE: SECONDARY EDUCATION</vt:lpstr>
      <vt:lpstr>SAMPLE SCHEDULE: CREATIVE WRITING or LITERATURE</vt:lpstr>
      <vt:lpstr>SPANISH</vt:lpstr>
      <vt:lpstr>SPANISH</vt:lpstr>
      <vt:lpstr>SAMPLE SCHEDULE: EXERCISE SCIENCE </vt:lpstr>
      <vt:lpstr>SAMPLE SCHEDULE: PUBLIC HEALTH</vt:lpstr>
      <vt:lpstr>SAMPLE SCHEDULE: HISTORY</vt:lpstr>
      <vt:lpstr>SAMPLE SCHEDULE: MATHEMATICS</vt:lpstr>
      <vt:lpstr>SAMPLE SCHEDULE: MUSIC</vt:lpstr>
      <vt:lpstr>SAMPLE SCHEDULE: PRE-NURSING (more examples here)</vt:lpstr>
      <vt:lpstr>SAMPLE SCHEDULE: PHILOSOPHY</vt:lpstr>
      <vt:lpstr>SAMPLE SCHEDULE: POLITICAL SCIENCE</vt:lpstr>
      <vt:lpstr>SAMPLE SCHEDULE: PSYCHOLOGY</vt:lpstr>
      <vt:lpstr>SAMPLE SCHEDULE: SOCIOLOGY</vt:lpstr>
      <vt:lpstr>SAMPLE SCHEDULE: ANTHROPOLOGY</vt:lpstr>
      <vt:lpstr>SAMPLE SCHEDULE: WINE STUDIES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First Semester Schedules by Interest Area       For Incoming First-Year Students</dc:title>
  <cp:revision>1</cp:revision>
  <dcterms:modified xsi:type="dcterms:W3CDTF">2022-04-28T17:24:21Z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0x01010091F9F515C48DB14BAFD4D273DF21DC87</vt:lpwstr>
  </property>
</Properties>
</file>